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74" r:id="rId3"/>
    <p:sldId id="273" r:id="rId4"/>
    <p:sldId id="257" r:id="rId5"/>
    <p:sldId id="272" r:id="rId6"/>
    <p:sldId id="276" r:id="rId7"/>
    <p:sldId id="275" r:id="rId8"/>
    <p:sldId id="262" r:id="rId9"/>
    <p:sldId id="260" r:id="rId10"/>
    <p:sldId id="277" r:id="rId11"/>
    <p:sldId id="261" r:id="rId12"/>
    <p:sldId id="263" r:id="rId13"/>
    <p:sldId id="264" r:id="rId14"/>
    <p:sldId id="266" r:id="rId15"/>
    <p:sldId id="267" r:id="rId16"/>
    <p:sldId id="265" r:id="rId17"/>
    <p:sldId id="268"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0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57880-79AA-44FA-A336-B00127A89F5A}"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D2430A7B-86EB-476E-9EAD-1B6058EB36BE}">
      <dgm:prSet phldrT="[Text]" custT="1"/>
      <dgm:spPr/>
      <dgm:t>
        <a:bodyPr/>
        <a:lstStyle/>
        <a:p>
          <a:r>
            <a:rPr lang="en-US" sz="2400" dirty="0" smtClean="0"/>
            <a:t>Olmec</a:t>
          </a:r>
          <a:endParaRPr lang="en-US" sz="2400" dirty="0"/>
        </a:p>
      </dgm:t>
    </dgm:pt>
    <dgm:pt modelId="{A469C9AC-3C3B-4380-A30D-46B3A32C6596}" type="parTrans" cxnId="{07B8A24A-1F75-4A66-B066-30273DB77EAC}">
      <dgm:prSet/>
      <dgm:spPr/>
      <dgm:t>
        <a:bodyPr/>
        <a:lstStyle/>
        <a:p>
          <a:endParaRPr lang="en-US"/>
        </a:p>
      </dgm:t>
    </dgm:pt>
    <dgm:pt modelId="{DEFA5AD8-E0AA-40F7-96DC-B26D7BBF8DA6}" type="sibTrans" cxnId="{07B8A24A-1F75-4A66-B066-30273DB77EAC}">
      <dgm:prSet/>
      <dgm:spPr/>
      <dgm:t>
        <a:bodyPr/>
        <a:lstStyle/>
        <a:p>
          <a:endParaRPr lang="en-US"/>
        </a:p>
      </dgm:t>
    </dgm:pt>
    <dgm:pt modelId="{20B413C7-E691-42A1-BE23-BC571B903A75}">
      <dgm:prSet phldrT="[Text]"/>
      <dgm:spPr/>
      <dgm:t>
        <a:bodyPr/>
        <a:lstStyle/>
        <a:p>
          <a:r>
            <a:rPr lang="en-US" dirty="0" smtClean="0">
              <a:solidFill>
                <a:schemeClr val="accent4">
                  <a:lumMod val="50000"/>
                </a:schemeClr>
              </a:solidFill>
            </a:rPr>
            <a:t>1200 B.C. – 600 A.D.</a:t>
          </a:r>
          <a:endParaRPr lang="en-US" dirty="0">
            <a:solidFill>
              <a:schemeClr val="accent4">
                <a:lumMod val="50000"/>
              </a:schemeClr>
            </a:solidFill>
          </a:endParaRPr>
        </a:p>
      </dgm:t>
    </dgm:pt>
    <dgm:pt modelId="{04BF0409-14BD-4298-BB8B-75EC2AE2335A}" type="parTrans" cxnId="{A6363AA7-335E-4971-9508-0F248C331400}">
      <dgm:prSet/>
      <dgm:spPr/>
      <dgm:t>
        <a:bodyPr/>
        <a:lstStyle/>
        <a:p>
          <a:endParaRPr lang="en-US"/>
        </a:p>
      </dgm:t>
    </dgm:pt>
    <dgm:pt modelId="{1A7F2676-C8E3-421F-9C18-C2EE12843F9A}" type="sibTrans" cxnId="{A6363AA7-335E-4971-9508-0F248C331400}">
      <dgm:prSet/>
      <dgm:spPr/>
      <dgm:t>
        <a:bodyPr/>
        <a:lstStyle/>
        <a:p>
          <a:endParaRPr lang="en-US"/>
        </a:p>
      </dgm:t>
    </dgm:pt>
    <dgm:pt modelId="{26258DC9-F0F7-4BDA-B4B3-1221E5EDD1DD}">
      <dgm:prSet phldrT="[Text]"/>
      <dgm:spPr/>
      <dgm:t>
        <a:bodyPr/>
        <a:lstStyle/>
        <a:p>
          <a:r>
            <a:rPr lang="en-US" dirty="0" smtClean="0">
              <a:solidFill>
                <a:schemeClr val="accent4">
                  <a:lumMod val="50000"/>
                </a:schemeClr>
              </a:solidFill>
            </a:rPr>
            <a:t>First known civilization to form in Latin America</a:t>
          </a:r>
          <a:r>
            <a:rPr lang="en-US" dirty="0" smtClean="0"/>
            <a:t>.</a:t>
          </a:r>
          <a:endParaRPr lang="en-US" dirty="0"/>
        </a:p>
      </dgm:t>
    </dgm:pt>
    <dgm:pt modelId="{500BA941-CC3D-41E1-BF53-FC2BCB9D2E01}" type="parTrans" cxnId="{F960A00B-D786-4296-B9AE-E3B83F4B8561}">
      <dgm:prSet/>
      <dgm:spPr/>
      <dgm:t>
        <a:bodyPr/>
        <a:lstStyle/>
        <a:p>
          <a:endParaRPr lang="en-US"/>
        </a:p>
      </dgm:t>
    </dgm:pt>
    <dgm:pt modelId="{FA030CFB-C2FB-4431-B59F-2F7524C5C645}" type="sibTrans" cxnId="{F960A00B-D786-4296-B9AE-E3B83F4B8561}">
      <dgm:prSet/>
      <dgm:spPr/>
      <dgm:t>
        <a:bodyPr/>
        <a:lstStyle/>
        <a:p>
          <a:endParaRPr lang="en-US"/>
        </a:p>
      </dgm:t>
    </dgm:pt>
    <dgm:pt modelId="{293A80A2-03F0-4296-9A56-F5D4B9CBD663}">
      <dgm:prSet phldrT="[Text]"/>
      <dgm:spPr/>
      <dgm:t>
        <a:bodyPr/>
        <a:lstStyle/>
        <a:p>
          <a:r>
            <a:rPr lang="en-US" dirty="0" smtClean="0"/>
            <a:t>Maya</a:t>
          </a:r>
          <a:endParaRPr lang="en-US" dirty="0"/>
        </a:p>
      </dgm:t>
    </dgm:pt>
    <dgm:pt modelId="{A7DBA6F2-63A1-4EF1-9162-2D7CE675E3D6}" type="parTrans" cxnId="{11A6BAFC-9062-4CD2-BBC3-F3073481C75D}">
      <dgm:prSet/>
      <dgm:spPr/>
      <dgm:t>
        <a:bodyPr/>
        <a:lstStyle/>
        <a:p>
          <a:endParaRPr lang="en-US"/>
        </a:p>
      </dgm:t>
    </dgm:pt>
    <dgm:pt modelId="{D799B5B6-17E8-4B6D-A69D-13336FD092F9}" type="sibTrans" cxnId="{11A6BAFC-9062-4CD2-BBC3-F3073481C75D}">
      <dgm:prSet/>
      <dgm:spPr/>
      <dgm:t>
        <a:bodyPr/>
        <a:lstStyle/>
        <a:p>
          <a:endParaRPr lang="en-US"/>
        </a:p>
      </dgm:t>
    </dgm:pt>
    <dgm:pt modelId="{F6D6D328-45F6-411B-BB24-CD79058823C6}">
      <dgm:prSet phldrT="[Text]"/>
      <dgm:spPr/>
      <dgm:t>
        <a:bodyPr/>
        <a:lstStyle/>
        <a:p>
          <a:r>
            <a:rPr lang="en-US" dirty="0" smtClean="0">
              <a:solidFill>
                <a:schemeClr val="accent4">
                  <a:lumMod val="50000"/>
                </a:schemeClr>
              </a:solidFill>
            </a:rPr>
            <a:t>250 A.D. – 900 A.D.</a:t>
          </a:r>
          <a:endParaRPr lang="en-US" dirty="0">
            <a:solidFill>
              <a:schemeClr val="accent4">
                <a:lumMod val="50000"/>
              </a:schemeClr>
            </a:solidFill>
          </a:endParaRPr>
        </a:p>
      </dgm:t>
    </dgm:pt>
    <dgm:pt modelId="{727C2DBA-CB05-446A-A86F-B3B3FCBDFD98}" type="parTrans" cxnId="{6ABC0F93-2501-426B-BD3F-59841B990231}">
      <dgm:prSet/>
      <dgm:spPr/>
      <dgm:t>
        <a:bodyPr/>
        <a:lstStyle/>
        <a:p>
          <a:endParaRPr lang="en-US"/>
        </a:p>
      </dgm:t>
    </dgm:pt>
    <dgm:pt modelId="{4326C582-0DCE-4836-8ABE-A009D6934A5B}" type="sibTrans" cxnId="{6ABC0F93-2501-426B-BD3F-59841B990231}">
      <dgm:prSet/>
      <dgm:spPr/>
      <dgm:t>
        <a:bodyPr/>
        <a:lstStyle/>
        <a:p>
          <a:endParaRPr lang="en-US"/>
        </a:p>
      </dgm:t>
    </dgm:pt>
    <dgm:pt modelId="{4B4409CE-4488-49F8-A5A9-0A8E2E34920B}">
      <dgm:prSet phldrT="[Text]"/>
      <dgm:spPr/>
      <dgm:t>
        <a:bodyPr/>
        <a:lstStyle/>
        <a:p>
          <a:r>
            <a:rPr lang="en-US" dirty="0" smtClean="0">
              <a:solidFill>
                <a:schemeClr val="accent4">
                  <a:lumMod val="50000"/>
                </a:schemeClr>
              </a:solidFill>
            </a:rPr>
            <a:t>Developed in what is now called the Yucatan Peninsula</a:t>
          </a:r>
          <a:r>
            <a:rPr lang="en-US" dirty="0" smtClean="0"/>
            <a:t>.</a:t>
          </a:r>
          <a:endParaRPr lang="en-US" dirty="0"/>
        </a:p>
      </dgm:t>
    </dgm:pt>
    <dgm:pt modelId="{8544AD68-469D-4E28-B2E6-CC9D527D82EB}" type="parTrans" cxnId="{E6EF356B-46C0-405F-A8D7-F883F71B3AE9}">
      <dgm:prSet/>
      <dgm:spPr/>
      <dgm:t>
        <a:bodyPr/>
        <a:lstStyle/>
        <a:p>
          <a:endParaRPr lang="en-US"/>
        </a:p>
      </dgm:t>
    </dgm:pt>
    <dgm:pt modelId="{D60F5ECE-0D92-4CAC-B539-C862D04EE907}" type="sibTrans" cxnId="{E6EF356B-46C0-405F-A8D7-F883F71B3AE9}">
      <dgm:prSet/>
      <dgm:spPr/>
      <dgm:t>
        <a:bodyPr/>
        <a:lstStyle/>
        <a:p>
          <a:endParaRPr lang="en-US"/>
        </a:p>
      </dgm:t>
    </dgm:pt>
    <dgm:pt modelId="{D6FD560D-D5FF-4114-82D6-A25EC8F2F34A}">
      <dgm:prSet phldrT="[Text]"/>
      <dgm:spPr/>
      <dgm:t>
        <a:bodyPr/>
        <a:lstStyle/>
        <a:p>
          <a:r>
            <a:rPr lang="en-US" dirty="0" smtClean="0"/>
            <a:t>Aztec</a:t>
          </a:r>
          <a:endParaRPr lang="en-US" dirty="0"/>
        </a:p>
      </dgm:t>
    </dgm:pt>
    <dgm:pt modelId="{C3108B0F-5785-4DDC-9760-E2EE35385265}" type="parTrans" cxnId="{03550194-B3F1-46B9-99AF-D94E4CB0C3CB}">
      <dgm:prSet/>
      <dgm:spPr/>
      <dgm:t>
        <a:bodyPr/>
        <a:lstStyle/>
        <a:p>
          <a:endParaRPr lang="en-US"/>
        </a:p>
      </dgm:t>
    </dgm:pt>
    <dgm:pt modelId="{BB69C7AA-663E-45BB-A512-9C10230E7E40}" type="sibTrans" cxnId="{03550194-B3F1-46B9-99AF-D94E4CB0C3CB}">
      <dgm:prSet/>
      <dgm:spPr/>
      <dgm:t>
        <a:bodyPr/>
        <a:lstStyle/>
        <a:p>
          <a:endParaRPr lang="en-US"/>
        </a:p>
      </dgm:t>
    </dgm:pt>
    <dgm:pt modelId="{E20CDFA6-84E1-48B9-97B4-5DBF25FF9497}">
      <dgm:prSet phldrT="[Text]"/>
      <dgm:spPr/>
      <dgm:t>
        <a:bodyPr/>
        <a:lstStyle/>
        <a:p>
          <a:r>
            <a:rPr lang="en-US" dirty="0" smtClean="0">
              <a:solidFill>
                <a:schemeClr val="accent4">
                  <a:lumMod val="50000"/>
                </a:schemeClr>
              </a:solidFill>
            </a:rPr>
            <a:t>1200 A.D. – 1521 A.D. </a:t>
          </a:r>
          <a:endParaRPr lang="en-US" dirty="0">
            <a:solidFill>
              <a:schemeClr val="accent4">
                <a:lumMod val="50000"/>
              </a:schemeClr>
            </a:solidFill>
          </a:endParaRPr>
        </a:p>
      </dgm:t>
    </dgm:pt>
    <dgm:pt modelId="{F1A3F2E1-A8A4-455B-BBE6-47B76B204A4A}" type="parTrans" cxnId="{2E8FF485-FD9E-446F-87C9-B997FF47045A}">
      <dgm:prSet/>
      <dgm:spPr/>
      <dgm:t>
        <a:bodyPr/>
        <a:lstStyle/>
        <a:p>
          <a:endParaRPr lang="en-US"/>
        </a:p>
      </dgm:t>
    </dgm:pt>
    <dgm:pt modelId="{6B40619D-C665-45F8-B61E-E125EFFA8E35}" type="sibTrans" cxnId="{2E8FF485-FD9E-446F-87C9-B997FF47045A}">
      <dgm:prSet/>
      <dgm:spPr/>
      <dgm:t>
        <a:bodyPr/>
        <a:lstStyle/>
        <a:p>
          <a:endParaRPr lang="en-US"/>
        </a:p>
      </dgm:t>
    </dgm:pt>
    <dgm:pt modelId="{F850BEAB-7E67-402E-AE1D-AC888EC7A7DC}">
      <dgm:prSet phldrT="[Text]"/>
      <dgm:spPr/>
      <dgm:t>
        <a:bodyPr/>
        <a:lstStyle/>
        <a:p>
          <a:r>
            <a:rPr lang="en-US" dirty="0" smtClean="0">
              <a:solidFill>
                <a:schemeClr val="accent4">
                  <a:lumMod val="50000"/>
                </a:schemeClr>
              </a:solidFill>
            </a:rPr>
            <a:t>Built their capital on what is now Mexico City</a:t>
          </a:r>
          <a:r>
            <a:rPr lang="en-US" dirty="0" smtClean="0"/>
            <a:t>.</a:t>
          </a:r>
          <a:endParaRPr lang="en-US" dirty="0"/>
        </a:p>
      </dgm:t>
    </dgm:pt>
    <dgm:pt modelId="{4DB0A4E6-A13A-4F2B-8DCA-B235C16A974A}" type="parTrans" cxnId="{05701FED-31DA-4DA2-A6B9-2D79346B8A14}">
      <dgm:prSet/>
      <dgm:spPr/>
      <dgm:t>
        <a:bodyPr/>
        <a:lstStyle/>
        <a:p>
          <a:endParaRPr lang="en-US"/>
        </a:p>
      </dgm:t>
    </dgm:pt>
    <dgm:pt modelId="{A542BFE3-0679-45E5-95F7-698C7A3CD0E3}" type="sibTrans" cxnId="{05701FED-31DA-4DA2-A6B9-2D79346B8A14}">
      <dgm:prSet/>
      <dgm:spPr/>
      <dgm:t>
        <a:bodyPr/>
        <a:lstStyle/>
        <a:p>
          <a:endParaRPr lang="en-US"/>
        </a:p>
      </dgm:t>
    </dgm:pt>
    <dgm:pt modelId="{8217940E-AC7A-4C5C-9A3F-E325085BBE9C}">
      <dgm:prSet phldrT="[Text]"/>
      <dgm:spPr/>
      <dgm:t>
        <a:bodyPr/>
        <a:lstStyle/>
        <a:p>
          <a:r>
            <a:rPr lang="en-US" smtClean="0"/>
            <a:t>Inca</a:t>
          </a:r>
          <a:endParaRPr lang="en-US" dirty="0"/>
        </a:p>
      </dgm:t>
    </dgm:pt>
    <dgm:pt modelId="{A85579AB-2A29-4D1D-B680-6B390B20C8ED}" type="parTrans" cxnId="{BB7C4F4A-8F10-4CB6-89DD-3ACEEB113632}">
      <dgm:prSet/>
      <dgm:spPr/>
      <dgm:t>
        <a:bodyPr/>
        <a:lstStyle/>
        <a:p>
          <a:endParaRPr lang="en-US"/>
        </a:p>
      </dgm:t>
    </dgm:pt>
    <dgm:pt modelId="{568D0070-A5FE-4A32-9494-275D601D9CF6}" type="sibTrans" cxnId="{BB7C4F4A-8F10-4CB6-89DD-3ACEEB113632}">
      <dgm:prSet/>
      <dgm:spPr/>
      <dgm:t>
        <a:bodyPr/>
        <a:lstStyle/>
        <a:p>
          <a:endParaRPr lang="en-US"/>
        </a:p>
      </dgm:t>
    </dgm:pt>
    <dgm:pt modelId="{FEFBA5F2-BB37-49B2-ADD0-C84550EF14FC}">
      <dgm:prSet/>
      <dgm:spPr/>
      <dgm:t>
        <a:bodyPr/>
        <a:lstStyle/>
        <a:p>
          <a:r>
            <a:rPr lang="en-US" dirty="0" smtClean="0">
              <a:solidFill>
                <a:schemeClr val="accent4">
                  <a:lumMod val="50000"/>
                </a:schemeClr>
              </a:solidFill>
            </a:rPr>
            <a:t>1438 A.D. – 1533 A.D.</a:t>
          </a:r>
          <a:endParaRPr lang="en-US" dirty="0">
            <a:solidFill>
              <a:schemeClr val="accent4">
                <a:lumMod val="50000"/>
              </a:schemeClr>
            </a:solidFill>
          </a:endParaRPr>
        </a:p>
      </dgm:t>
    </dgm:pt>
    <dgm:pt modelId="{69694BE9-29C3-4E9C-81BD-6BAC7B39C9DC}" type="parTrans" cxnId="{FF4B90B6-2709-48E3-891D-91538E4F67EE}">
      <dgm:prSet/>
      <dgm:spPr/>
      <dgm:t>
        <a:bodyPr/>
        <a:lstStyle/>
        <a:p>
          <a:endParaRPr lang="en-US"/>
        </a:p>
      </dgm:t>
    </dgm:pt>
    <dgm:pt modelId="{F175C910-E36D-4810-98C1-064C17DF3901}" type="sibTrans" cxnId="{FF4B90B6-2709-48E3-891D-91538E4F67EE}">
      <dgm:prSet/>
      <dgm:spPr/>
      <dgm:t>
        <a:bodyPr/>
        <a:lstStyle/>
        <a:p>
          <a:endParaRPr lang="en-US"/>
        </a:p>
      </dgm:t>
    </dgm:pt>
    <dgm:pt modelId="{2C497947-E964-4A10-B86B-6CC638507248}">
      <dgm:prSet/>
      <dgm:spPr/>
      <dgm:t>
        <a:bodyPr/>
        <a:lstStyle/>
        <a:p>
          <a:r>
            <a:rPr lang="en-US" dirty="0" smtClean="0">
              <a:solidFill>
                <a:schemeClr val="accent4">
                  <a:lumMod val="50000"/>
                </a:schemeClr>
              </a:solidFill>
            </a:rPr>
            <a:t>Developed in the Andes Mountains in what is now Peru</a:t>
          </a:r>
          <a:r>
            <a:rPr lang="en-US" dirty="0" smtClean="0"/>
            <a:t>.</a:t>
          </a:r>
          <a:endParaRPr lang="en-US" dirty="0"/>
        </a:p>
      </dgm:t>
    </dgm:pt>
    <dgm:pt modelId="{0821529E-BB47-4A17-8638-7C52890D6457}" type="parTrans" cxnId="{3A9547DC-0C8F-4413-850A-8DE597E5382C}">
      <dgm:prSet/>
      <dgm:spPr/>
      <dgm:t>
        <a:bodyPr/>
        <a:lstStyle/>
        <a:p>
          <a:endParaRPr lang="en-US"/>
        </a:p>
      </dgm:t>
    </dgm:pt>
    <dgm:pt modelId="{226863E0-801B-43E4-B1CD-6395CA52D9C6}" type="sibTrans" cxnId="{3A9547DC-0C8F-4413-850A-8DE597E5382C}">
      <dgm:prSet/>
      <dgm:spPr/>
      <dgm:t>
        <a:bodyPr/>
        <a:lstStyle/>
        <a:p>
          <a:endParaRPr lang="en-US"/>
        </a:p>
      </dgm:t>
    </dgm:pt>
    <dgm:pt modelId="{03B36953-E893-4F80-AFE1-662D671B0286}" type="pres">
      <dgm:prSet presAssocID="{A1F57880-79AA-44FA-A336-B00127A89F5A}" presName="linearFlow" presStyleCnt="0">
        <dgm:presLayoutVars>
          <dgm:dir/>
          <dgm:animLvl val="lvl"/>
          <dgm:resizeHandles val="exact"/>
        </dgm:presLayoutVars>
      </dgm:prSet>
      <dgm:spPr/>
      <dgm:t>
        <a:bodyPr/>
        <a:lstStyle/>
        <a:p>
          <a:endParaRPr lang="en-US"/>
        </a:p>
      </dgm:t>
    </dgm:pt>
    <dgm:pt modelId="{C043FDB6-A6FE-4750-A8E0-2B2A7D70CC8B}" type="pres">
      <dgm:prSet presAssocID="{D2430A7B-86EB-476E-9EAD-1B6058EB36BE}" presName="composite" presStyleCnt="0"/>
      <dgm:spPr/>
      <dgm:t>
        <a:bodyPr/>
        <a:lstStyle/>
        <a:p>
          <a:endParaRPr lang="en-US"/>
        </a:p>
      </dgm:t>
    </dgm:pt>
    <dgm:pt modelId="{332D8A94-4607-4B8B-A24E-E419C48F9D66}" type="pres">
      <dgm:prSet presAssocID="{D2430A7B-86EB-476E-9EAD-1B6058EB36BE}" presName="parentText" presStyleLbl="alignNode1" presStyleIdx="0" presStyleCnt="4">
        <dgm:presLayoutVars>
          <dgm:chMax val="1"/>
          <dgm:bulletEnabled val="1"/>
        </dgm:presLayoutVars>
      </dgm:prSet>
      <dgm:spPr/>
      <dgm:t>
        <a:bodyPr/>
        <a:lstStyle/>
        <a:p>
          <a:endParaRPr lang="en-US"/>
        </a:p>
      </dgm:t>
    </dgm:pt>
    <dgm:pt modelId="{6723DE2F-BFBF-49FC-BAD9-593F20C3483C}" type="pres">
      <dgm:prSet presAssocID="{D2430A7B-86EB-476E-9EAD-1B6058EB36BE}" presName="descendantText" presStyleLbl="alignAcc1" presStyleIdx="0" presStyleCnt="4">
        <dgm:presLayoutVars>
          <dgm:bulletEnabled val="1"/>
        </dgm:presLayoutVars>
      </dgm:prSet>
      <dgm:spPr/>
      <dgm:t>
        <a:bodyPr/>
        <a:lstStyle/>
        <a:p>
          <a:endParaRPr lang="en-US"/>
        </a:p>
      </dgm:t>
    </dgm:pt>
    <dgm:pt modelId="{17AC7BDB-A5F9-4C27-B1EC-7C037EA1082C}" type="pres">
      <dgm:prSet presAssocID="{DEFA5AD8-E0AA-40F7-96DC-B26D7BBF8DA6}" presName="sp" presStyleCnt="0"/>
      <dgm:spPr/>
      <dgm:t>
        <a:bodyPr/>
        <a:lstStyle/>
        <a:p>
          <a:endParaRPr lang="en-US"/>
        </a:p>
      </dgm:t>
    </dgm:pt>
    <dgm:pt modelId="{70492489-D406-4964-A913-5CBFB5FD45B4}" type="pres">
      <dgm:prSet presAssocID="{293A80A2-03F0-4296-9A56-F5D4B9CBD663}" presName="composite" presStyleCnt="0"/>
      <dgm:spPr/>
      <dgm:t>
        <a:bodyPr/>
        <a:lstStyle/>
        <a:p>
          <a:endParaRPr lang="en-US"/>
        </a:p>
      </dgm:t>
    </dgm:pt>
    <dgm:pt modelId="{83DF88E7-4393-429F-9194-4675DABA7999}" type="pres">
      <dgm:prSet presAssocID="{293A80A2-03F0-4296-9A56-F5D4B9CBD663}" presName="parentText" presStyleLbl="alignNode1" presStyleIdx="1" presStyleCnt="4">
        <dgm:presLayoutVars>
          <dgm:chMax val="1"/>
          <dgm:bulletEnabled val="1"/>
        </dgm:presLayoutVars>
      </dgm:prSet>
      <dgm:spPr/>
      <dgm:t>
        <a:bodyPr/>
        <a:lstStyle/>
        <a:p>
          <a:endParaRPr lang="en-US"/>
        </a:p>
      </dgm:t>
    </dgm:pt>
    <dgm:pt modelId="{CAB97A2B-E4E2-4D45-B181-3E92BD97FDB0}" type="pres">
      <dgm:prSet presAssocID="{293A80A2-03F0-4296-9A56-F5D4B9CBD663}" presName="descendantText" presStyleLbl="alignAcc1" presStyleIdx="1" presStyleCnt="4">
        <dgm:presLayoutVars>
          <dgm:bulletEnabled val="1"/>
        </dgm:presLayoutVars>
      </dgm:prSet>
      <dgm:spPr/>
      <dgm:t>
        <a:bodyPr/>
        <a:lstStyle/>
        <a:p>
          <a:endParaRPr lang="en-US"/>
        </a:p>
      </dgm:t>
    </dgm:pt>
    <dgm:pt modelId="{4357A343-82C4-43E7-A7C9-D40FB56465F8}" type="pres">
      <dgm:prSet presAssocID="{D799B5B6-17E8-4B6D-A69D-13336FD092F9}" presName="sp" presStyleCnt="0"/>
      <dgm:spPr/>
      <dgm:t>
        <a:bodyPr/>
        <a:lstStyle/>
        <a:p>
          <a:endParaRPr lang="en-US"/>
        </a:p>
      </dgm:t>
    </dgm:pt>
    <dgm:pt modelId="{12B5EE23-6D97-47EC-85E2-9EF2CCCFFCBF}" type="pres">
      <dgm:prSet presAssocID="{D6FD560D-D5FF-4114-82D6-A25EC8F2F34A}" presName="composite" presStyleCnt="0"/>
      <dgm:spPr/>
      <dgm:t>
        <a:bodyPr/>
        <a:lstStyle/>
        <a:p>
          <a:endParaRPr lang="en-US"/>
        </a:p>
      </dgm:t>
    </dgm:pt>
    <dgm:pt modelId="{08369812-A7CD-42A5-9DE5-BB47E4C58CD1}" type="pres">
      <dgm:prSet presAssocID="{D6FD560D-D5FF-4114-82D6-A25EC8F2F34A}" presName="parentText" presStyleLbl="alignNode1" presStyleIdx="2" presStyleCnt="4">
        <dgm:presLayoutVars>
          <dgm:chMax val="1"/>
          <dgm:bulletEnabled val="1"/>
        </dgm:presLayoutVars>
      </dgm:prSet>
      <dgm:spPr/>
      <dgm:t>
        <a:bodyPr/>
        <a:lstStyle/>
        <a:p>
          <a:endParaRPr lang="en-US"/>
        </a:p>
      </dgm:t>
    </dgm:pt>
    <dgm:pt modelId="{F49FE4F5-8966-4E79-97D9-664BFA29E90B}" type="pres">
      <dgm:prSet presAssocID="{D6FD560D-D5FF-4114-82D6-A25EC8F2F34A}" presName="descendantText" presStyleLbl="alignAcc1" presStyleIdx="2" presStyleCnt="4" custLinFactNeighborX="3331" custLinFactNeighborY="11496">
        <dgm:presLayoutVars>
          <dgm:bulletEnabled val="1"/>
        </dgm:presLayoutVars>
      </dgm:prSet>
      <dgm:spPr/>
      <dgm:t>
        <a:bodyPr/>
        <a:lstStyle/>
        <a:p>
          <a:endParaRPr lang="en-US"/>
        </a:p>
      </dgm:t>
    </dgm:pt>
    <dgm:pt modelId="{27089EBB-C596-4B78-B74E-C38B4ACB6E81}" type="pres">
      <dgm:prSet presAssocID="{BB69C7AA-663E-45BB-A512-9C10230E7E40}" presName="sp" presStyleCnt="0"/>
      <dgm:spPr/>
      <dgm:t>
        <a:bodyPr/>
        <a:lstStyle/>
        <a:p>
          <a:endParaRPr lang="en-US"/>
        </a:p>
      </dgm:t>
    </dgm:pt>
    <dgm:pt modelId="{6472508B-F432-4763-80FE-D15553BC3D37}" type="pres">
      <dgm:prSet presAssocID="{8217940E-AC7A-4C5C-9A3F-E325085BBE9C}" presName="composite" presStyleCnt="0"/>
      <dgm:spPr/>
      <dgm:t>
        <a:bodyPr/>
        <a:lstStyle/>
        <a:p>
          <a:endParaRPr lang="en-US"/>
        </a:p>
      </dgm:t>
    </dgm:pt>
    <dgm:pt modelId="{399B2B16-90B4-4173-A7D9-7457A3EEE14B}" type="pres">
      <dgm:prSet presAssocID="{8217940E-AC7A-4C5C-9A3F-E325085BBE9C}" presName="parentText" presStyleLbl="alignNode1" presStyleIdx="3" presStyleCnt="4" custLinFactNeighborX="1387" custLinFactNeighborY="1212">
        <dgm:presLayoutVars>
          <dgm:chMax val="1"/>
          <dgm:bulletEnabled val="1"/>
        </dgm:presLayoutVars>
      </dgm:prSet>
      <dgm:spPr/>
      <dgm:t>
        <a:bodyPr/>
        <a:lstStyle/>
        <a:p>
          <a:endParaRPr lang="en-US"/>
        </a:p>
      </dgm:t>
    </dgm:pt>
    <dgm:pt modelId="{10399AB2-933A-470D-A4A6-0EB0D4F63B11}" type="pres">
      <dgm:prSet presAssocID="{8217940E-AC7A-4C5C-9A3F-E325085BBE9C}" presName="descendantText" presStyleLbl="alignAcc1" presStyleIdx="3" presStyleCnt="4">
        <dgm:presLayoutVars>
          <dgm:bulletEnabled val="1"/>
        </dgm:presLayoutVars>
      </dgm:prSet>
      <dgm:spPr/>
      <dgm:t>
        <a:bodyPr/>
        <a:lstStyle/>
        <a:p>
          <a:endParaRPr lang="en-US"/>
        </a:p>
      </dgm:t>
    </dgm:pt>
  </dgm:ptLst>
  <dgm:cxnLst>
    <dgm:cxn modelId="{07B8A24A-1F75-4A66-B066-30273DB77EAC}" srcId="{A1F57880-79AA-44FA-A336-B00127A89F5A}" destId="{D2430A7B-86EB-476E-9EAD-1B6058EB36BE}" srcOrd="0" destOrd="0" parTransId="{A469C9AC-3C3B-4380-A30D-46B3A32C6596}" sibTransId="{DEFA5AD8-E0AA-40F7-96DC-B26D7BBF8DA6}"/>
    <dgm:cxn modelId="{B7E31553-F0EE-4C48-AF89-5ABE2E2C756D}" type="presOf" srcId="{26258DC9-F0F7-4BDA-B4B3-1221E5EDD1DD}" destId="{6723DE2F-BFBF-49FC-BAD9-593F20C3483C}" srcOrd="0" destOrd="1" presId="urn:microsoft.com/office/officeart/2005/8/layout/chevron2"/>
    <dgm:cxn modelId="{FF4B90B6-2709-48E3-891D-91538E4F67EE}" srcId="{8217940E-AC7A-4C5C-9A3F-E325085BBE9C}" destId="{FEFBA5F2-BB37-49B2-ADD0-C84550EF14FC}" srcOrd="0" destOrd="0" parTransId="{69694BE9-29C3-4E9C-81BD-6BAC7B39C9DC}" sibTransId="{F175C910-E36D-4810-98C1-064C17DF3901}"/>
    <dgm:cxn modelId="{2B18350E-309E-431D-B89D-B0C65B599EA5}" type="presOf" srcId="{E20CDFA6-84E1-48B9-97B4-5DBF25FF9497}" destId="{F49FE4F5-8966-4E79-97D9-664BFA29E90B}" srcOrd="0" destOrd="0" presId="urn:microsoft.com/office/officeart/2005/8/layout/chevron2"/>
    <dgm:cxn modelId="{CEF6E330-C6FD-4846-AE05-BD96006CDC7B}" type="presOf" srcId="{4B4409CE-4488-49F8-A5A9-0A8E2E34920B}" destId="{CAB97A2B-E4E2-4D45-B181-3E92BD97FDB0}" srcOrd="0" destOrd="1" presId="urn:microsoft.com/office/officeart/2005/8/layout/chevron2"/>
    <dgm:cxn modelId="{528E64A7-A9CB-4336-936A-9ABB30EE8D7C}" type="presOf" srcId="{F850BEAB-7E67-402E-AE1D-AC888EC7A7DC}" destId="{F49FE4F5-8966-4E79-97D9-664BFA29E90B}" srcOrd="0" destOrd="1" presId="urn:microsoft.com/office/officeart/2005/8/layout/chevron2"/>
    <dgm:cxn modelId="{AF9E4B1C-6A5D-4F32-B08F-EB295E36E53C}" type="presOf" srcId="{FEFBA5F2-BB37-49B2-ADD0-C84550EF14FC}" destId="{10399AB2-933A-470D-A4A6-0EB0D4F63B11}" srcOrd="0" destOrd="0" presId="urn:microsoft.com/office/officeart/2005/8/layout/chevron2"/>
    <dgm:cxn modelId="{A6363AA7-335E-4971-9508-0F248C331400}" srcId="{D2430A7B-86EB-476E-9EAD-1B6058EB36BE}" destId="{20B413C7-E691-42A1-BE23-BC571B903A75}" srcOrd="0" destOrd="0" parTransId="{04BF0409-14BD-4298-BB8B-75EC2AE2335A}" sibTransId="{1A7F2676-C8E3-421F-9C18-C2EE12843F9A}"/>
    <dgm:cxn modelId="{A996BCC7-047E-4EDD-A0D0-04C9C9375FDD}" type="presOf" srcId="{F6D6D328-45F6-411B-BB24-CD79058823C6}" destId="{CAB97A2B-E4E2-4D45-B181-3E92BD97FDB0}" srcOrd="0" destOrd="0" presId="urn:microsoft.com/office/officeart/2005/8/layout/chevron2"/>
    <dgm:cxn modelId="{F960A00B-D786-4296-B9AE-E3B83F4B8561}" srcId="{D2430A7B-86EB-476E-9EAD-1B6058EB36BE}" destId="{26258DC9-F0F7-4BDA-B4B3-1221E5EDD1DD}" srcOrd="1" destOrd="0" parTransId="{500BA941-CC3D-41E1-BF53-FC2BCB9D2E01}" sibTransId="{FA030CFB-C2FB-4431-B59F-2F7524C5C645}"/>
    <dgm:cxn modelId="{E6EF356B-46C0-405F-A8D7-F883F71B3AE9}" srcId="{293A80A2-03F0-4296-9A56-F5D4B9CBD663}" destId="{4B4409CE-4488-49F8-A5A9-0A8E2E34920B}" srcOrd="1" destOrd="0" parTransId="{8544AD68-469D-4E28-B2E6-CC9D527D82EB}" sibTransId="{D60F5ECE-0D92-4CAC-B539-C862D04EE907}"/>
    <dgm:cxn modelId="{11A6BAFC-9062-4CD2-BBC3-F3073481C75D}" srcId="{A1F57880-79AA-44FA-A336-B00127A89F5A}" destId="{293A80A2-03F0-4296-9A56-F5D4B9CBD663}" srcOrd="1" destOrd="0" parTransId="{A7DBA6F2-63A1-4EF1-9162-2D7CE675E3D6}" sibTransId="{D799B5B6-17E8-4B6D-A69D-13336FD092F9}"/>
    <dgm:cxn modelId="{6ABC0F93-2501-426B-BD3F-59841B990231}" srcId="{293A80A2-03F0-4296-9A56-F5D4B9CBD663}" destId="{F6D6D328-45F6-411B-BB24-CD79058823C6}" srcOrd="0" destOrd="0" parTransId="{727C2DBA-CB05-446A-A86F-B3B3FCBDFD98}" sibTransId="{4326C582-0DCE-4836-8ABE-A009D6934A5B}"/>
    <dgm:cxn modelId="{3F7642E4-B816-490A-9492-82D16BFEBF47}" type="presOf" srcId="{293A80A2-03F0-4296-9A56-F5D4B9CBD663}" destId="{83DF88E7-4393-429F-9194-4675DABA7999}" srcOrd="0" destOrd="0" presId="urn:microsoft.com/office/officeart/2005/8/layout/chevron2"/>
    <dgm:cxn modelId="{2E8FF485-FD9E-446F-87C9-B997FF47045A}" srcId="{D6FD560D-D5FF-4114-82D6-A25EC8F2F34A}" destId="{E20CDFA6-84E1-48B9-97B4-5DBF25FF9497}" srcOrd="0" destOrd="0" parTransId="{F1A3F2E1-A8A4-455B-BBE6-47B76B204A4A}" sibTransId="{6B40619D-C665-45F8-B61E-E125EFFA8E35}"/>
    <dgm:cxn modelId="{0B59160D-B3FC-4928-B9E3-FEDD99227549}" type="presOf" srcId="{D2430A7B-86EB-476E-9EAD-1B6058EB36BE}" destId="{332D8A94-4607-4B8B-A24E-E419C48F9D66}" srcOrd="0" destOrd="0" presId="urn:microsoft.com/office/officeart/2005/8/layout/chevron2"/>
    <dgm:cxn modelId="{1A3F9B4B-4A03-44FF-BEA9-B2D9A2F99BE3}" type="presOf" srcId="{20B413C7-E691-42A1-BE23-BC571B903A75}" destId="{6723DE2F-BFBF-49FC-BAD9-593F20C3483C}" srcOrd="0" destOrd="0" presId="urn:microsoft.com/office/officeart/2005/8/layout/chevron2"/>
    <dgm:cxn modelId="{05701FED-31DA-4DA2-A6B9-2D79346B8A14}" srcId="{D6FD560D-D5FF-4114-82D6-A25EC8F2F34A}" destId="{F850BEAB-7E67-402E-AE1D-AC888EC7A7DC}" srcOrd="1" destOrd="0" parTransId="{4DB0A4E6-A13A-4F2B-8DCA-B235C16A974A}" sibTransId="{A542BFE3-0679-45E5-95F7-698C7A3CD0E3}"/>
    <dgm:cxn modelId="{E9623710-D8F2-4CA5-90C8-C17A976CFDF4}" type="presOf" srcId="{8217940E-AC7A-4C5C-9A3F-E325085BBE9C}" destId="{399B2B16-90B4-4173-A7D9-7457A3EEE14B}" srcOrd="0" destOrd="0" presId="urn:microsoft.com/office/officeart/2005/8/layout/chevron2"/>
    <dgm:cxn modelId="{C2DFA9CF-6D46-471C-8A95-20C262B0EB29}" type="presOf" srcId="{2C497947-E964-4A10-B86B-6CC638507248}" destId="{10399AB2-933A-470D-A4A6-0EB0D4F63B11}" srcOrd="0" destOrd="1" presId="urn:microsoft.com/office/officeart/2005/8/layout/chevron2"/>
    <dgm:cxn modelId="{5952E55F-541E-4FE3-B894-0BE08E901CD7}" type="presOf" srcId="{D6FD560D-D5FF-4114-82D6-A25EC8F2F34A}" destId="{08369812-A7CD-42A5-9DE5-BB47E4C58CD1}" srcOrd="0" destOrd="0" presId="urn:microsoft.com/office/officeart/2005/8/layout/chevron2"/>
    <dgm:cxn modelId="{8D3A9A72-A444-4C13-845A-7C649BAFE931}" type="presOf" srcId="{A1F57880-79AA-44FA-A336-B00127A89F5A}" destId="{03B36953-E893-4F80-AFE1-662D671B0286}" srcOrd="0" destOrd="0" presId="urn:microsoft.com/office/officeart/2005/8/layout/chevron2"/>
    <dgm:cxn modelId="{03550194-B3F1-46B9-99AF-D94E4CB0C3CB}" srcId="{A1F57880-79AA-44FA-A336-B00127A89F5A}" destId="{D6FD560D-D5FF-4114-82D6-A25EC8F2F34A}" srcOrd="2" destOrd="0" parTransId="{C3108B0F-5785-4DDC-9760-E2EE35385265}" sibTransId="{BB69C7AA-663E-45BB-A512-9C10230E7E40}"/>
    <dgm:cxn modelId="{BB7C4F4A-8F10-4CB6-89DD-3ACEEB113632}" srcId="{A1F57880-79AA-44FA-A336-B00127A89F5A}" destId="{8217940E-AC7A-4C5C-9A3F-E325085BBE9C}" srcOrd="3" destOrd="0" parTransId="{A85579AB-2A29-4D1D-B680-6B390B20C8ED}" sibTransId="{568D0070-A5FE-4A32-9494-275D601D9CF6}"/>
    <dgm:cxn modelId="{3A9547DC-0C8F-4413-850A-8DE597E5382C}" srcId="{8217940E-AC7A-4C5C-9A3F-E325085BBE9C}" destId="{2C497947-E964-4A10-B86B-6CC638507248}" srcOrd="1" destOrd="0" parTransId="{0821529E-BB47-4A17-8638-7C52890D6457}" sibTransId="{226863E0-801B-43E4-B1CD-6395CA52D9C6}"/>
    <dgm:cxn modelId="{D902A954-12CF-4295-BBD7-44DAD641EEF6}" type="presParOf" srcId="{03B36953-E893-4F80-AFE1-662D671B0286}" destId="{C043FDB6-A6FE-4750-A8E0-2B2A7D70CC8B}" srcOrd="0" destOrd="0" presId="urn:microsoft.com/office/officeart/2005/8/layout/chevron2"/>
    <dgm:cxn modelId="{BCBCB137-2792-45CE-9D07-88218CE426D6}" type="presParOf" srcId="{C043FDB6-A6FE-4750-A8E0-2B2A7D70CC8B}" destId="{332D8A94-4607-4B8B-A24E-E419C48F9D66}" srcOrd="0" destOrd="0" presId="urn:microsoft.com/office/officeart/2005/8/layout/chevron2"/>
    <dgm:cxn modelId="{C889896C-B442-4815-86C3-E2593A167A40}" type="presParOf" srcId="{C043FDB6-A6FE-4750-A8E0-2B2A7D70CC8B}" destId="{6723DE2F-BFBF-49FC-BAD9-593F20C3483C}" srcOrd="1" destOrd="0" presId="urn:microsoft.com/office/officeart/2005/8/layout/chevron2"/>
    <dgm:cxn modelId="{1E6A2959-93EA-431B-861D-4900C7C2C885}" type="presParOf" srcId="{03B36953-E893-4F80-AFE1-662D671B0286}" destId="{17AC7BDB-A5F9-4C27-B1EC-7C037EA1082C}" srcOrd="1" destOrd="0" presId="urn:microsoft.com/office/officeart/2005/8/layout/chevron2"/>
    <dgm:cxn modelId="{207BD9FA-3F9B-4BE7-820B-4447F9C02F2D}" type="presParOf" srcId="{03B36953-E893-4F80-AFE1-662D671B0286}" destId="{70492489-D406-4964-A913-5CBFB5FD45B4}" srcOrd="2" destOrd="0" presId="urn:microsoft.com/office/officeart/2005/8/layout/chevron2"/>
    <dgm:cxn modelId="{F803B873-D744-4A85-90C9-90E4DA56C8A2}" type="presParOf" srcId="{70492489-D406-4964-A913-5CBFB5FD45B4}" destId="{83DF88E7-4393-429F-9194-4675DABA7999}" srcOrd="0" destOrd="0" presId="urn:microsoft.com/office/officeart/2005/8/layout/chevron2"/>
    <dgm:cxn modelId="{72F32CA2-B4BC-440A-A498-FE21C5C99D21}" type="presParOf" srcId="{70492489-D406-4964-A913-5CBFB5FD45B4}" destId="{CAB97A2B-E4E2-4D45-B181-3E92BD97FDB0}" srcOrd="1" destOrd="0" presId="urn:microsoft.com/office/officeart/2005/8/layout/chevron2"/>
    <dgm:cxn modelId="{170670FB-8325-43BF-86F3-278AE2DDBFC1}" type="presParOf" srcId="{03B36953-E893-4F80-AFE1-662D671B0286}" destId="{4357A343-82C4-43E7-A7C9-D40FB56465F8}" srcOrd="3" destOrd="0" presId="urn:microsoft.com/office/officeart/2005/8/layout/chevron2"/>
    <dgm:cxn modelId="{76D9E0F0-5F7E-4771-8DD1-7894CF016C7B}" type="presParOf" srcId="{03B36953-E893-4F80-AFE1-662D671B0286}" destId="{12B5EE23-6D97-47EC-85E2-9EF2CCCFFCBF}" srcOrd="4" destOrd="0" presId="urn:microsoft.com/office/officeart/2005/8/layout/chevron2"/>
    <dgm:cxn modelId="{C8095B08-0D86-48E1-BFE6-EABB0308EB7F}" type="presParOf" srcId="{12B5EE23-6D97-47EC-85E2-9EF2CCCFFCBF}" destId="{08369812-A7CD-42A5-9DE5-BB47E4C58CD1}" srcOrd="0" destOrd="0" presId="urn:microsoft.com/office/officeart/2005/8/layout/chevron2"/>
    <dgm:cxn modelId="{185A0547-CCD9-4253-8CFB-070DEF8D6294}" type="presParOf" srcId="{12B5EE23-6D97-47EC-85E2-9EF2CCCFFCBF}" destId="{F49FE4F5-8966-4E79-97D9-664BFA29E90B}" srcOrd="1" destOrd="0" presId="urn:microsoft.com/office/officeart/2005/8/layout/chevron2"/>
    <dgm:cxn modelId="{048D7FA5-D007-426B-9E78-F86DD0A0D6D9}" type="presParOf" srcId="{03B36953-E893-4F80-AFE1-662D671B0286}" destId="{27089EBB-C596-4B78-B74E-C38B4ACB6E81}" srcOrd="5" destOrd="0" presId="urn:microsoft.com/office/officeart/2005/8/layout/chevron2"/>
    <dgm:cxn modelId="{15019F18-268A-4A35-B97B-669A598A69BC}" type="presParOf" srcId="{03B36953-E893-4F80-AFE1-662D671B0286}" destId="{6472508B-F432-4763-80FE-D15553BC3D37}" srcOrd="6" destOrd="0" presId="urn:microsoft.com/office/officeart/2005/8/layout/chevron2"/>
    <dgm:cxn modelId="{D16641CC-A4E2-4B5A-82BD-00E232C7F01A}" type="presParOf" srcId="{6472508B-F432-4763-80FE-D15553BC3D37}" destId="{399B2B16-90B4-4173-A7D9-7457A3EEE14B}" srcOrd="0" destOrd="0" presId="urn:microsoft.com/office/officeart/2005/8/layout/chevron2"/>
    <dgm:cxn modelId="{CFD4F738-1E2F-4960-ACF0-214589DF0E15}" type="presParOf" srcId="{6472508B-F432-4763-80FE-D15553BC3D37}" destId="{10399AB2-933A-470D-A4A6-0EB0D4F63B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D8A94-4607-4B8B-A24E-E419C48F9D66}">
      <dsp:nvSpPr>
        <dsp:cNvPr id="0" name=""/>
        <dsp:cNvSpPr/>
      </dsp:nvSpPr>
      <dsp:spPr>
        <a:xfrm rot="5400000">
          <a:off x="-196196" y="199472"/>
          <a:ext cx="1307975" cy="915583"/>
        </a:xfrm>
        <a:prstGeom prst="chevron">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Olmec</a:t>
          </a:r>
          <a:endParaRPr lang="en-US" sz="2400" kern="1200" dirty="0"/>
        </a:p>
      </dsp:txBody>
      <dsp:txXfrm rot="-5400000">
        <a:off x="1" y="461068"/>
        <a:ext cx="915583" cy="392392"/>
      </dsp:txXfrm>
    </dsp:sp>
    <dsp:sp modelId="{6723DE2F-BFBF-49FC-BAD9-593F20C3483C}">
      <dsp:nvSpPr>
        <dsp:cNvPr id="0" name=""/>
        <dsp:cNvSpPr/>
      </dsp:nvSpPr>
      <dsp:spPr>
        <a:xfrm rot="5400000">
          <a:off x="3782374" y="-2863515"/>
          <a:ext cx="850184" cy="658376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accent4">
                  <a:lumMod val="50000"/>
                </a:schemeClr>
              </a:solidFill>
            </a:rPr>
            <a:t>1200 B.C. – 600 A.D.</a:t>
          </a:r>
          <a:endParaRPr lang="en-US" sz="1900" kern="1200" dirty="0">
            <a:solidFill>
              <a:schemeClr val="accent4">
                <a:lumMod val="50000"/>
              </a:schemeClr>
            </a:solidFill>
          </a:endParaRPr>
        </a:p>
        <a:p>
          <a:pPr marL="171450" lvl="1" indent="-171450" algn="l" defTabSz="844550">
            <a:lnSpc>
              <a:spcPct val="90000"/>
            </a:lnSpc>
            <a:spcBef>
              <a:spcPct val="0"/>
            </a:spcBef>
            <a:spcAft>
              <a:spcPct val="15000"/>
            </a:spcAft>
            <a:buChar char="••"/>
          </a:pPr>
          <a:r>
            <a:rPr lang="en-US" sz="1900" kern="1200" dirty="0" smtClean="0">
              <a:solidFill>
                <a:schemeClr val="accent4">
                  <a:lumMod val="50000"/>
                </a:schemeClr>
              </a:solidFill>
            </a:rPr>
            <a:t>First known civilization to form in Latin America</a:t>
          </a:r>
          <a:r>
            <a:rPr lang="en-US" sz="1900" kern="1200" dirty="0" smtClean="0"/>
            <a:t>.</a:t>
          </a:r>
          <a:endParaRPr lang="en-US" sz="1900" kern="1200" dirty="0"/>
        </a:p>
      </dsp:txBody>
      <dsp:txXfrm rot="-5400000">
        <a:off x="915584" y="44778"/>
        <a:ext cx="6542263" cy="767178"/>
      </dsp:txXfrm>
    </dsp:sp>
    <dsp:sp modelId="{83DF88E7-4393-429F-9194-4675DABA7999}">
      <dsp:nvSpPr>
        <dsp:cNvPr id="0" name=""/>
        <dsp:cNvSpPr/>
      </dsp:nvSpPr>
      <dsp:spPr>
        <a:xfrm rot="5400000">
          <a:off x="-196196" y="1361496"/>
          <a:ext cx="1307975" cy="915583"/>
        </a:xfrm>
        <a:prstGeom prst="chevron">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Maya</a:t>
          </a:r>
          <a:endParaRPr lang="en-US" sz="2700" kern="1200" dirty="0"/>
        </a:p>
      </dsp:txBody>
      <dsp:txXfrm rot="-5400000">
        <a:off x="1" y="1623092"/>
        <a:ext cx="915583" cy="392392"/>
      </dsp:txXfrm>
    </dsp:sp>
    <dsp:sp modelId="{CAB97A2B-E4E2-4D45-B181-3E92BD97FDB0}">
      <dsp:nvSpPr>
        <dsp:cNvPr id="0" name=""/>
        <dsp:cNvSpPr/>
      </dsp:nvSpPr>
      <dsp:spPr>
        <a:xfrm rot="5400000">
          <a:off x="3782374" y="-1701491"/>
          <a:ext cx="850184" cy="658376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accent4">
                  <a:lumMod val="50000"/>
                </a:schemeClr>
              </a:solidFill>
            </a:rPr>
            <a:t>250 A.D. – 900 A.D.</a:t>
          </a:r>
          <a:endParaRPr lang="en-US" sz="1900" kern="1200" dirty="0">
            <a:solidFill>
              <a:schemeClr val="accent4">
                <a:lumMod val="50000"/>
              </a:schemeClr>
            </a:solidFill>
          </a:endParaRPr>
        </a:p>
        <a:p>
          <a:pPr marL="171450" lvl="1" indent="-171450" algn="l" defTabSz="844550">
            <a:lnSpc>
              <a:spcPct val="90000"/>
            </a:lnSpc>
            <a:spcBef>
              <a:spcPct val="0"/>
            </a:spcBef>
            <a:spcAft>
              <a:spcPct val="15000"/>
            </a:spcAft>
            <a:buChar char="••"/>
          </a:pPr>
          <a:r>
            <a:rPr lang="en-US" sz="1900" kern="1200" dirty="0" smtClean="0">
              <a:solidFill>
                <a:schemeClr val="accent4">
                  <a:lumMod val="50000"/>
                </a:schemeClr>
              </a:solidFill>
            </a:rPr>
            <a:t>Developed in what is now called the Yucatan Peninsula</a:t>
          </a:r>
          <a:r>
            <a:rPr lang="en-US" sz="1900" kern="1200" dirty="0" smtClean="0"/>
            <a:t>.</a:t>
          </a:r>
          <a:endParaRPr lang="en-US" sz="1900" kern="1200" dirty="0"/>
        </a:p>
      </dsp:txBody>
      <dsp:txXfrm rot="-5400000">
        <a:off x="915584" y="1206802"/>
        <a:ext cx="6542263" cy="767178"/>
      </dsp:txXfrm>
    </dsp:sp>
    <dsp:sp modelId="{08369812-A7CD-42A5-9DE5-BB47E4C58CD1}">
      <dsp:nvSpPr>
        <dsp:cNvPr id="0" name=""/>
        <dsp:cNvSpPr/>
      </dsp:nvSpPr>
      <dsp:spPr>
        <a:xfrm rot="5400000">
          <a:off x="-196196" y="2523520"/>
          <a:ext cx="1307975" cy="915583"/>
        </a:xfrm>
        <a:prstGeom prst="chevron">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Aztec</a:t>
          </a:r>
          <a:endParaRPr lang="en-US" sz="2700" kern="1200" dirty="0"/>
        </a:p>
      </dsp:txBody>
      <dsp:txXfrm rot="-5400000">
        <a:off x="1" y="2785116"/>
        <a:ext cx="915583" cy="392392"/>
      </dsp:txXfrm>
    </dsp:sp>
    <dsp:sp modelId="{F49FE4F5-8966-4E79-97D9-664BFA29E90B}">
      <dsp:nvSpPr>
        <dsp:cNvPr id="0" name=""/>
        <dsp:cNvSpPr/>
      </dsp:nvSpPr>
      <dsp:spPr>
        <a:xfrm rot="5400000">
          <a:off x="3782374" y="-441729"/>
          <a:ext cx="850184" cy="658376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accent4">
                  <a:lumMod val="50000"/>
                </a:schemeClr>
              </a:solidFill>
            </a:rPr>
            <a:t>1200 A.D. – 1521 A.D. </a:t>
          </a:r>
          <a:endParaRPr lang="en-US" sz="1900" kern="1200" dirty="0">
            <a:solidFill>
              <a:schemeClr val="accent4">
                <a:lumMod val="50000"/>
              </a:schemeClr>
            </a:solidFill>
          </a:endParaRPr>
        </a:p>
        <a:p>
          <a:pPr marL="171450" lvl="1" indent="-171450" algn="l" defTabSz="844550">
            <a:lnSpc>
              <a:spcPct val="90000"/>
            </a:lnSpc>
            <a:spcBef>
              <a:spcPct val="0"/>
            </a:spcBef>
            <a:spcAft>
              <a:spcPct val="15000"/>
            </a:spcAft>
            <a:buChar char="••"/>
          </a:pPr>
          <a:r>
            <a:rPr lang="en-US" sz="1900" kern="1200" dirty="0" smtClean="0">
              <a:solidFill>
                <a:schemeClr val="accent4">
                  <a:lumMod val="50000"/>
                </a:schemeClr>
              </a:solidFill>
            </a:rPr>
            <a:t>Built their capital on what is now Mexico City</a:t>
          </a:r>
          <a:r>
            <a:rPr lang="en-US" sz="1900" kern="1200" dirty="0" smtClean="0"/>
            <a:t>.</a:t>
          </a:r>
          <a:endParaRPr lang="en-US" sz="1900" kern="1200" dirty="0"/>
        </a:p>
      </dsp:txBody>
      <dsp:txXfrm rot="-5400000">
        <a:off x="915584" y="2466564"/>
        <a:ext cx="6542263" cy="767178"/>
      </dsp:txXfrm>
    </dsp:sp>
    <dsp:sp modelId="{399B2B16-90B4-4173-A7D9-7457A3EEE14B}">
      <dsp:nvSpPr>
        <dsp:cNvPr id="0" name=""/>
        <dsp:cNvSpPr/>
      </dsp:nvSpPr>
      <dsp:spPr>
        <a:xfrm rot="5400000">
          <a:off x="-183497" y="3688820"/>
          <a:ext cx="1307975" cy="915583"/>
        </a:xfrm>
        <a:prstGeom prst="chevron">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smtClean="0"/>
            <a:t>Inca</a:t>
          </a:r>
          <a:endParaRPr lang="en-US" sz="2700" kern="1200" dirty="0"/>
        </a:p>
      </dsp:txBody>
      <dsp:txXfrm rot="-5400000">
        <a:off x="12700" y="3950416"/>
        <a:ext cx="915583" cy="392392"/>
      </dsp:txXfrm>
    </dsp:sp>
    <dsp:sp modelId="{10399AB2-933A-470D-A4A6-0EB0D4F63B11}">
      <dsp:nvSpPr>
        <dsp:cNvPr id="0" name=""/>
        <dsp:cNvSpPr/>
      </dsp:nvSpPr>
      <dsp:spPr>
        <a:xfrm rot="5400000">
          <a:off x="3782374" y="622556"/>
          <a:ext cx="850184" cy="658376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accent4">
                  <a:lumMod val="50000"/>
                </a:schemeClr>
              </a:solidFill>
            </a:rPr>
            <a:t>1438 A.D. – 1533 A.D.</a:t>
          </a:r>
          <a:endParaRPr lang="en-US" sz="1900" kern="1200" dirty="0">
            <a:solidFill>
              <a:schemeClr val="accent4">
                <a:lumMod val="50000"/>
              </a:schemeClr>
            </a:solidFill>
          </a:endParaRPr>
        </a:p>
        <a:p>
          <a:pPr marL="171450" lvl="1" indent="-171450" algn="l" defTabSz="844550">
            <a:lnSpc>
              <a:spcPct val="90000"/>
            </a:lnSpc>
            <a:spcBef>
              <a:spcPct val="0"/>
            </a:spcBef>
            <a:spcAft>
              <a:spcPct val="15000"/>
            </a:spcAft>
            <a:buChar char="••"/>
          </a:pPr>
          <a:r>
            <a:rPr lang="en-US" sz="1900" kern="1200" dirty="0" smtClean="0">
              <a:solidFill>
                <a:schemeClr val="accent4">
                  <a:lumMod val="50000"/>
                </a:schemeClr>
              </a:solidFill>
            </a:rPr>
            <a:t>Developed in the Andes Mountains in what is now Peru</a:t>
          </a:r>
          <a:r>
            <a:rPr lang="en-US" sz="1900" kern="1200" dirty="0" smtClean="0"/>
            <a:t>.</a:t>
          </a:r>
          <a:endParaRPr lang="en-US" sz="1900" kern="1200" dirty="0"/>
        </a:p>
      </dsp:txBody>
      <dsp:txXfrm rot="-5400000">
        <a:off x="915584" y="3530850"/>
        <a:ext cx="6542263" cy="7671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AE039AC9-1935-4C57-8EC3-FC7A2B925B22}" type="datetimeFigureOut">
              <a:rPr lang="en-US" smtClean="0"/>
              <a:pPr/>
              <a:t>5/3/2017</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06E28C7-B97A-404A-AEB3-6A5F6DEE5B3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039AC9-1935-4C57-8EC3-FC7A2B925B22}"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E28C7-B97A-404A-AEB3-6A5F6DEE5B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1"/>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039AC9-1935-4C57-8EC3-FC7A2B925B22}"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E28C7-B97A-404A-AEB3-6A5F6DEE5B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039AC9-1935-4C57-8EC3-FC7A2B925B22}"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E28C7-B97A-404A-AEB3-6A5F6DEE5B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039AC9-1935-4C57-8EC3-FC7A2B925B22}"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E28C7-B97A-404A-AEB3-6A5F6DEE5B3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039AC9-1935-4C57-8EC3-FC7A2B925B22}"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E28C7-B97A-404A-AEB3-6A5F6DEE5B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039AC9-1935-4C57-8EC3-FC7A2B925B22}" type="datetimeFigureOut">
              <a:rPr lang="en-US" smtClean="0"/>
              <a:pPr/>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E28C7-B97A-404A-AEB3-6A5F6DEE5B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039AC9-1935-4C57-8EC3-FC7A2B925B22}" type="datetimeFigureOut">
              <a:rPr lang="en-US" smtClean="0"/>
              <a:pPr/>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E28C7-B97A-404A-AEB3-6A5F6DEE5B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E039AC9-1935-4C57-8EC3-FC7A2B925B22}" type="datetimeFigureOut">
              <a:rPr lang="en-US" smtClean="0"/>
              <a:pPr/>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E28C7-B97A-404A-AEB3-6A5F6DEE5B3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039AC9-1935-4C57-8EC3-FC7A2B925B22}"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E28C7-B97A-404A-AEB3-6A5F6DEE5B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039AC9-1935-4C57-8EC3-FC7A2B925B22}"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E28C7-B97A-404A-AEB3-6A5F6DEE5B3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E039AC9-1935-4C57-8EC3-FC7A2B925B22}" type="datetimeFigureOut">
              <a:rPr lang="en-US" smtClean="0"/>
              <a:pPr/>
              <a:t>5/3/2017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6E28C7-B97A-404A-AEB3-6A5F6DEE5B3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allgame.org/main.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876800"/>
            <a:ext cx="7406640" cy="1472184"/>
          </a:xfrm>
        </p:spPr>
        <p:txBody>
          <a:bodyPr>
            <a:noAutofit/>
          </a:bodyPr>
          <a:lstStyle/>
          <a:p>
            <a:pPr algn="ctr"/>
            <a:r>
              <a:rPr lang="en-US" sz="4800" dirty="0" smtClean="0">
                <a:solidFill>
                  <a:schemeClr val="accent1">
                    <a:lumMod val="50000"/>
                  </a:schemeClr>
                </a:solidFill>
              </a:rPr>
              <a:t>Ancient Mesoamerican Civilizations</a:t>
            </a:r>
            <a:endParaRPr lang="en-US" sz="4800" dirty="0">
              <a:solidFill>
                <a:schemeClr val="accent1">
                  <a:lumMod val="50000"/>
                </a:schemeClr>
              </a:solidFill>
            </a:endParaRPr>
          </a:p>
        </p:txBody>
      </p:sp>
      <p:sp>
        <p:nvSpPr>
          <p:cNvPr id="3" name="Subtitle 2"/>
          <p:cNvSpPr>
            <a:spLocks noGrp="1"/>
          </p:cNvSpPr>
          <p:nvPr>
            <p:ph type="subTitle" idx="1"/>
          </p:nvPr>
        </p:nvSpPr>
        <p:spPr>
          <a:xfrm>
            <a:off x="1447800" y="6324600"/>
            <a:ext cx="7406640" cy="1752600"/>
          </a:xfrm>
        </p:spPr>
        <p:txBody>
          <a:bodyPr/>
          <a:lstStyle/>
          <a:p>
            <a:pPr algn="ctr"/>
            <a:r>
              <a:rPr lang="en-US" dirty="0" smtClean="0"/>
              <a:t>The Olmec,  Maya,  Aztec,  and Inca</a:t>
            </a:r>
            <a:endParaRPr lang="en-US" dirty="0"/>
          </a:p>
        </p:txBody>
      </p:sp>
      <p:pic>
        <p:nvPicPr>
          <p:cNvPr id="7" name="Picture 6" descr="3.jpg"/>
          <p:cNvPicPr>
            <a:picLocks noChangeAspect="1"/>
          </p:cNvPicPr>
          <p:nvPr/>
        </p:nvPicPr>
        <p:blipFill>
          <a:blip r:embed="rId2" cstate="print"/>
          <a:stretch>
            <a:fillRect/>
          </a:stretch>
        </p:blipFill>
        <p:spPr>
          <a:xfrm>
            <a:off x="1295399" y="152400"/>
            <a:ext cx="7742903" cy="4800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Rubber… What!!!</a:t>
            </a:r>
            <a:endParaRPr lang="en-US" dirty="0">
              <a:solidFill>
                <a:srgbClr val="7030A0"/>
              </a:solidFill>
            </a:endParaRPr>
          </a:p>
        </p:txBody>
      </p:sp>
      <p:sp>
        <p:nvSpPr>
          <p:cNvPr id="3" name="Content Placeholder 2"/>
          <p:cNvSpPr>
            <a:spLocks noGrp="1"/>
          </p:cNvSpPr>
          <p:nvPr>
            <p:ph idx="1"/>
          </p:nvPr>
        </p:nvSpPr>
        <p:spPr/>
        <p:txBody>
          <a:bodyPr>
            <a:normAutofit fontScale="92500"/>
          </a:bodyPr>
          <a:lstStyle/>
          <a:p>
            <a:pPr marL="365760" lvl="1" indent="-283464">
              <a:spcBef>
                <a:spcPts val="600"/>
              </a:spcBef>
              <a:buSzPct val="80000"/>
              <a:buFont typeface="Wingdings 2"/>
              <a:buChar char=""/>
            </a:pPr>
            <a:r>
              <a:rPr lang="en-US" dirty="0">
                <a:solidFill>
                  <a:srgbClr val="0070C0"/>
                </a:solidFill>
              </a:rPr>
              <a:t>Another unusual Mayan crop was rubber. </a:t>
            </a:r>
            <a:endParaRPr lang="en-US" dirty="0" smtClean="0">
              <a:solidFill>
                <a:srgbClr val="0070C0"/>
              </a:solidFill>
            </a:endParaRPr>
          </a:p>
          <a:p>
            <a:pPr marL="365760" lvl="1" indent="-283464">
              <a:spcBef>
                <a:spcPts val="600"/>
              </a:spcBef>
              <a:buSzPct val="80000"/>
              <a:buFont typeface="Wingdings 2"/>
              <a:buChar char=""/>
            </a:pPr>
            <a:endParaRPr lang="en-US" dirty="0" smtClean="0">
              <a:solidFill>
                <a:srgbClr val="0070C0"/>
              </a:solidFill>
            </a:endParaRPr>
          </a:p>
          <a:p>
            <a:pPr marL="365760" lvl="1" indent="-283464">
              <a:spcBef>
                <a:spcPts val="600"/>
              </a:spcBef>
              <a:buSzPct val="80000"/>
              <a:buFont typeface="Wingdings 2"/>
              <a:buChar char=""/>
            </a:pPr>
            <a:r>
              <a:rPr lang="en-US" dirty="0" smtClean="0">
                <a:solidFill>
                  <a:srgbClr val="0070C0"/>
                </a:solidFill>
              </a:rPr>
              <a:t>The </a:t>
            </a:r>
            <a:r>
              <a:rPr lang="en-US" dirty="0">
                <a:solidFill>
                  <a:srgbClr val="0070C0"/>
                </a:solidFill>
              </a:rPr>
              <a:t>Maya cut slits in the bark of the rubber tree and collected its sap. They used the dried sap to make water-resistant shoes and clothing. </a:t>
            </a:r>
            <a:endParaRPr lang="en-US" dirty="0" smtClean="0">
              <a:solidFill>
                <a:srgbClr val="0070C0"/>
              </a:solidFill>
            </a:endParaRPr>
          </a:p>
          <a:p>
            <a:pPr marL="365760" lvl="1" indent="-283464">
              <a:spcBef>
                <a:spcPts val="600"/>
              </a:spcBef>
              <a:buSzPct val="80000"/>
              <a:buFont typeface="Wingdings 2"/>
              <a:buChar char=""/>
            </a:pPr>
            <a:endParaRPr lang="en-US" dirty="0">
              <a:solidFill>
                <a:srgbClr val="0070C0"/>
              </a:solidFill>
            </a:endParaRPr>
          </a:p>
          <a:p>
            <a:pPr marL="365760" lvl="1" indent="-283464">
              <a:spcBef>
                <a:spcPts val="600"/>
              </a:spcBef>
              <a:buSzPct val="80000"/>
              <a:buFont typeface="Wingdings 2"/>
              <a:buChar char=""/>
            </a:pPr>
            <a:r>
              <a:rPr lang="en-US" dirty="0" smtClean="0">
                <a:solidFill>
                  <a:srgbClr val="0070C0"/>
                </a:solidFill>
              </a:rPr>
              <a:t>Rubber </a:t>
            </a:r>
            <a:r>
              <a:rPr lang="en-US" dirty="0">
                <a:solidFill>
                  <a:srgbClr val="0070C0"/>
                </a:solidFill>
              </a:rPr>
              <a:t>was also used to make balls. The Maya played games in enclosed, I-shaped courts with the rubber balls</a:t>
            </a:r>
            <a:r>
              <a:rPr lang="en-US" dirty="0" smtClean="0">
                <a:solidFill>
                  <a:srgbClr val="0070C0"/>
                </a:solidFill>
              </a:rPr>
              <a:t>. These </a:t>
            </a:r>
            <a:r>
              <a:rPr lang="en-US" dirty="0">
                <a:solidFill>
                  <a:srgbClr val="0070C0"/>
                </a:solidFill>
              </a:rPr>
              <a:t>ball games took on a ritual significance and were an important part of Mayan culture.</a:t>
            </a:r>
          </a:p>
        </p:txBody>
      </p:sp>
    </p:spTree>
    <p:extLst>
      <p:ext uri="{BB962C8B-B14F-4D97-AF65-F5344CB8AC3E}">
        <p14:creationId xmlns:p14="http://schemas.microsoft.com/office/powerpoint/2010/main" val="174758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417638"/>
          </a:xfrm>
        </p:spPr>
        <p:txBody>
          <a:bodyPr/>
          <a:lstStyle/>
          <a:p>
            <a:r>
              <a:rPr lang="en-US" dirty="0" smtClean="0"/>
              <a:t>Mayan Ball Game</a:t>
            </a:r>
            <a:endParaRPr lang="en-US" dirty="0"/>
          </a:p>
        </p:txBody>
      </p:sp>
      <p:sp>
        <p:nvSpPr>
          <p:cNvPr id="3" name="Content Placeholder 2"/>
          <p:cNvSpPr>
            <a:spLocks noGrp="1"/>
          </p:cNvSpPr>
          <p:nvPr>
            <p:ph idx="1"/>
          </p:nvPr>
        </p:nvSpPr>
        <p:spPr>
          <a:xfrm>
            <a:off x="1435608" y="1905000"/>
            <a:ext cx="7498080" cy="4953000"/>
          </a:xfrm>
        </p:spPr>
        <p:txBody>
          <a:bodyPr>
            <a:normAutofit fontScale="55000" lnSpcReduction="20000"/>
          </a:bodyPr>
          <a:lstStyle/>
          <a:p>
            <a:r>
              <a:rPr lang="en-US" b="1" dirty="0" smtClean="0">
                <a:solidFill>
                  <a:srgbClr val="0070C0"/>
                </a:solidFill>
              </a:rPr>
              <a:t>The court was approximately 25 feet wide, by 75 feet long. The ball was six inches in diameter and made out of rubber and weighed about </a:t>
            </a:r>
            <a:r>
              <a:rPr lang="en-US" b="1" i="1" dirty="0" smtClean="0">
                <a:solidFill>
                  <a:srgbClr val="0070C0"/>
                </a:solidFill>
              </a:rPr>
              <a:t>eight pounds</a:t>
            </a:r>
            <a:r>
              <a:rPr lang="en-US" b="1" dirty="0" smtClean="0">
                <a:solidFill>
                  <a:srgbClr val="0070C0"/>
                </a:solidFill>
              </a:rPr>
              <a:t>! This made the game very difficult to play and could cause severe injury. In contrast, a modern football is filled with air and weighs less than one pound.  </a:t>
            </a:r>
          </a:p>
          <a:p>
            <a:endParaRPr lang="en-US" b="1" dirty="0" smtClean="0">
              <a:solidFill>
                <a:srgbClr val="0070C0"/>
              </a:solidFill>
            </a:endParaRPr>
          </a:p>
          <a:p>
            <a:r>
              <a:rPr lang="en-US" b="1" dirty="0" smtClean="0">
                <a:solidFill>
                  <a:srgbClr val="0070C0"/>
                </a:solidFill>
              </a:rPr>
              <a:t>The game was a combination of basketball, volley ball, and soccer. Two teams of two to eleven players would play the game. They would try and get a rubber ball through a small hoop that was about twenty-seven feet off of the ground. The players would have to keep the ball in motion using parts of their bodies like hips, thighs and forearms, but the use of hands and feet was not allowed.</a:t>
            </a:r>
          </a:p>
          <a:p>
            <a:endParaRPr lang="en-US" b="1" dirty="0" smtClean="0">
              <a:solidFill>
                <a:srgbClr val="0070C0"/>
              </a:solidFill>
            </a:endParaRPr>
          </a:p>
          <a:p>
            <a:r>
              <a:rPr lang="en-US" b="1" dirty="0" smtClean="0">
                <a:solidFill>
                  <a:srgbClr val="0070C0"/>
                </a:solidFill>
              </a:rPr>
              <a:t>The ball was very hard to get through the hoop. Because of this, when a player successfully got the ball through a hoop, the spectators would have to give him their  jewelry.</a:t>
            </a:r>
          </a:p>
          <a:p>
            <a:endParaRPr lang="en-US" b="1" dirty="0">
              <a:solidFill>
                <a:srgbClr val="0070C0"/>
              </a:solidFill>
            </a:endParaRPr>
          </a:p>
        </p:txBody>
      </p:sp>
      <p:pic>
        <p:nvPicPr>
          <p:cNvPr id="4" name="Picture 3" descr="Hoop-at-the-Mayan-ball-court.jpg"/>
          <p:cNvPicPr>
            <a:picLocks noChangeAspect="1"/>
          </p:cNvPicPr>
          <p:nvPr/>
        </p:nvPicPr>
        <p:blipFill>
          <a:blip r:embed="rId2" cstate="print"/>
          <a:stretch>
            <a:fillRect/>
          </a:stretch>
        </p:blipFill>
        <p:spPr>
          <a:xfrm>
            <a:off x="5638800" y="228600"/>
            <a:ext cx="3352800" cy="1677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600200"/>
          </a:xfrm>
        </p:spPr>
        <p:txBody>
          <a:bodyPr>
            <a:noAutofit/>
          </a:bodyPr>
          <a:lstStyle/>
          <a:p>
            <a:r>
              <a:rPr lang="en-US" sz="3200" dirty="0" smtClean="0">
                <a:solidFill>
                  <a:srgbClr val="0070C0"/>
                </a:solidFill>
              </a:rPr>
              <a:t>The court was shaped like an upper case </a:t>
            </a:r>
            <a:r>
              <a:rPr lang="en-US" sz="3200" b="1" dirty="0" smtClean="0">
                <a:solidFill>
                  <a:srgbClr val="0070C0"/>
                </a:solidFill>
              </a:rPr>
              <a:t>I </a:t>
            </a:r>
            <a:r>
              <a:rPr lang="en-US" sz="3200" dirty="0" smtClean="0">
                <a:solidFill>
                  <a:srgbClr val="0070C0"/>
                </a:solidFill>
              </a:rPr>
              <a:t>and many believe it to be the first team sport.</a:t>
            </a:r>
            <a:endParaRPr lang="en-US" sz="3200" dirty="0">
              <a:solidFill>
                <a:srgbClr val="0070C0"/>
              </a:solidFill>
            </a:endParaRPr>
          </a:p>
        </p:txBody>
      </p:sp>
      <p:sp>
        <p:nvSpPr>
          <p:cNvPr id="3" name="Content Placeholder 2"/>
          <p:cNvSpPr>
            <a:spLocks noGrp="1"/>
          </p:cNvSpPr>
          <p:nvPr>
            <p:ph idx="1"/>
          </p:nvPr>
        </p:nvSpPr>
        <p:spPr>
          <a:xfrm>
            <a:off x="0" y="1447800"/>
            <a:ext cx="8933688" cy="54102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r">
              <a:buNone/>
            </a:pPr>
            <a:r>
              <a:rPr lang="en-US" dirty="0" smtClean="0">
                <a:hlinkClick r:id="rId2"/>
              </a:rPr>
              <a:t>Explore the Mayan Ball Game</a:t>
            </a:r>
            <a:endParaRPr lang="en-US" dirty="0"/>
          </a:p>
        </p:txBody>
      </p:sp>
      <p:pic>
        <p:nvPicPr>
          <p:cNvPr id="4" name="Picture 3" descr="ballcourt.jpg"/>
          <p:cNvPicPr>
            <a:picLocks noChangeAspect="1"/>
          </p:cNvPicPr>
          <p:nvPr/>
        </p:nvPicPr>
        <p:blipFill>
          <a:blip r:embed="rId3" cstate="print"/>
          <a:stretch>
            <a:fillRect/>
          </a:stretch>
        </p:blipFill>
        <p:spPr>
          <a:xfrm>
            <a:off x="1066800" y="1676400"/>
            <a:ext cx="7848600" cy="434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62000"/>
          </a:xfrm>
        </p:spPr>
        <p:txBody>
          <a:bodyPr/>
          <a:lstStyle/>
          <a:p>
            <a:pPr algn="ctr"/>
            <a:r>
              <a:rPr lang="en-US" dirty="0" smtClean="0">
                <a:solidFill>
                  <a:srgbClr val="FF0000"/>
                </a:solidFill>
              </a:rPr>
              <a:t>The Aztecs</a:t>
            </a:r>
            <a:endParaRPr lang="en-US" dirty="0">
              <a:solidFill>
                <a:srgbClr val="FF0000"/>
              </a:solidFill>
            </a:endParaRPr>
          </a:p>
        </p:txBody>
      </p:sp>
      <p:sp>
        <p:nvSpPr>
          <p:cNvPr id="3" name="Content Placeholder 2"/>
          <p:cNvSpPr>
            <a:spLocks noGrp="1"/>
          </p:cNvSpPr>
          <p:nvPr>
            <p:ph idx="1"/>
          </p:nvPr>
        </p:nvSpPr>
        <p:spPr>
          <a:xfrm>
            <a:off x="3124200" y="685800"/>
            <a:ext cx="6019800" cy="6172200"/>
          </a:xfrm>
        </p:spPr>
        <p:txBody>
          <a:bodyPr>
            <a:normAutofit/>
          </a:bodyPr>
          <a:lstStyle/>
          <a:p>
            <a:r>
              <a:rPr lang="en-US" sz="2000" dirty="0" smtClean="0">
                <a:latin typeface="Cambria" pitchFamily="18" charset="0"/>
              </a:rPr>
              <a:t>Aztec people settled in the Valley of Mexico and what is now Mexico City.</a:t>
            </a:r>
          </a:p>
          <a:p>
            <a:endParaRPr lang="en-US" sz="2000" dirty="0" smtClean="0">
              <a:latin typeface="Cambria" pitchFamily="18" charset="0"/>
            </a:endParaRPr>
          </a:p>
          <a:p>
            <a:r>
              <a:rPr lang="en-US" sz="2000" dirty="0" smtClean="0"/>
              <a:t>the capital city of Tenochtitlan </a:t>
            </a:r>
          </a:p>
          <a:p>
            <a:pPr lvl="1"/>
            <a:r>
              <a:rPr lang="en-US" sz="1600" dirty="0" smtClean="0">
                <a:solidFill>
                  <a:srgbClr val="0070C0"/>
                </a:solidFill>
              </a:rPr>
              <a:t>approximately  </a:t>
            </a:r>
            <a:r>
              <a:rPr lang="en-US" sz="1600" i="1" dirty="0" smtClean="0">
                <a:solidFill>
                  <a:srgbClr val="0070C0"/>
                </a:solidFill>
              </a:rPr>
              <a:t>30 million </a:t>
            </a:r>
            <a:r>
              <a:rPr lang="en-US" sz="1600" dirty="0" smtClean="0">
                <a:solidFill>
                  <a:srgbClr val="0070C0"/>
                </a:solidFill>
              </a:rPr>
              <a:t>living in the entire empire.</a:t>
            </a:r>
          </a:p>
          <a:p>
            <a:endParaRPr lang="en-US" sz="2000" dirty="0" smtClean="0"/>
          </a:p>
          <a:p>
            <a:r>
              <a:rPr lang="en-US" sz="2000" dirty="0" smtClean="0"/>
              <a:t>Toltec Empire</a:t>
            </a:r>
            <a:endParaRPr lang="en-US" sz="2000" dirty="0" smtClean="0">
              <a:latin typeface="Cambria" pitchFamily="18" charset="0"/>
            </a:endParaRPr>
          </a:p>
          <a:p>
            <a:pPr>
              <a:buNone/>
            </a:pPr>
            <a:endParaRPr lang="en-US" sz="2000" dirty="0" smtClean="0">
              <a:latin typeface="Cambria" pitchFamily="18" charset="0"/>
            </a:endParaRPr>
          </a:p>
          <a:p>
            <a:pPr>
              <a:buNone/>
            </a:pPr>
            <a:endParaRPr lang="en-US" sz="2000" dirty="0" smtClean="0">
              <a:latin typeface="Cambria" pitchFamily="18" charset="0"/>
            </a:endParaRPr>
          </a:p>
          <a:p>
            <a:r>
              <a:rPr lang="en-US" sz="2000" dirty="0" smtClean="0">
                <a:latin typeface="Cambria" pitchFamily="18" charset="0"/>
              </a:rPr>
              <a:t>The Aztecs were fierce warriors who used military power to build a huge empire.</a:t>
            </a:r>
          </a:p>
          <a:p>
            <a:endParaRPr lang="en-US" sz="2000" dirty="0" smtClean="0">
              <a:latin typeface="Cambria" pitchFamily="18" charset="0"/>
            </a:endParaRPr>
          </a:p>
          <a:p>
            <a:r>
              <a:rPr lang="en-US" sz="2000" dirty="0" smtClean="0">
                <a:latin typeface="Cambria" pitchFamily="18" charset="0"/>
              </a:rPr>
              <a:t>Collecting taxes from the people they conquered was how the Aztec became so wealthy.</a:t>
            </a:r>
          </a:p>
          <a:p>
            <a:pPr>
              <a:buNone/>
            </a:pPr>
            <a:endParaRPr lang="en-US" sz="2000" dirty="0" smtClean="0">
              <a:latin typeface="Cambria" pitchFamily="18" charset="0"/>
            </a:endParaRPr>
          </a:p>
        </p:txBody>
      </p:sp>
      <p:pic>
        <p:nvPicPr>
          <p:cNvPr id="4" name="Picture 3" descr="778px-Aztec_Empire_1519_map-fr_svg.png"/>
          <p:cNvPicPr>
            <a:picLocks noChangeAspect="1"/>
          </p:cNvPicPr>
          <p:nvPr/>
        </p:nvPicPr>
        <p:blipFill>
          <a:blip r:embed="rId2" cstate="print"/>
          <a:stretch>
            <a:fillRect/>
          </a:stretch>
        </p:blipFill>
        <p:spPr>
          <a:xfrm>
            <a:off x="152400" y="152400"/>
            <a:ext cx="1524000" cy="1143000"/>
          </a:xfrm>
          <a:prstGeom prst="rect">
            <a:avLst/>
          </a:prstGeom>
        </p:spPr>
      </p:pic>
      <p:sp>
        <p:nvSpPr>
          <p:cNvPr id="5" name="TextBox 4"/>
          <p:cNvSpPr txBox="1"/>
          <p:nvPr/>
        </p:nvSpPr>
        <p:spPr>
          <a:xfrm>
            <a:off x="1066800" y="762000"/>
            <a:ext cx="2438400" cy="6124754"/>
          </a:xfrm>
          <a:prstGeom prst="rect">
            <a:avLst/>
          </a:prstGeom>
          <a:noFill/>
        </p:spPr>
        <p:txBody>
          <a:bodyPr wrap="square" rtlCol="0">
            <a:spAutoFit/>
          </a:bodyPr>
          <a:lstStyle/>
          <a:p>
            <a:r>
              <a:rPr lang="en-US" sz="1400" b="1" dirty="0" smtClean="0">
                <a:solidFill>
                  <a:srgbClr val="FF0000"/>
                </a:solidFill>
              </a:rPr>
              <a:t>Where did they live?</a:t>
            </a: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r>
              <a:rPr lang="en-US" sz="1400" b="1" dirty="0" smtClean="0">
                <a:solidFill>
                  <a:srgbClr val="FF0000"/>
                </a:solidFill>
              </a:rPr>
              <a:t>Where was the Capital?</a:t>
            </a: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r>
              <a:rPr lang="en-US" sz="1400" b="1" dirty="0" smtClean="0">
                <a:solidFill>
                  <a:srgbClr val="FF0000"/>
                </a:solidFill>
              </a:rPr>
              <a:t>What was another name for the Aztec people?</a:t>
            </a: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r>
              <a:rPr lang="en-US" sz="1400" b="1" dirty="0" smtClean="0">
                <a:solidFill>
                  <a:srgbClr val="FF0000"/>
                </a:solidFill>
              </a:rPr>
              <a:t>What were the Aztecs known for?</a:t>
            </a: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r>
              <a:rPr lang="en-US" sz="1400" b="1" dirty="0" smtClean="0">
                <a:solidFill>
                  <a:srgbClr val="FF0000"/>
                </a:solidFill>
              </a:rPr>
              <a:t>How did they become rich?</a:t>
            </a: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endParaRPr lang="en-US" sz="1400" b="1" dirty="0" smtClean="0">
              <a:solidFill>
                <a:srgbClr val="FF0000"/>
              </a:solidFill>
            </a:endParaRPr>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to="" calcmode="lin" valueType="num">
                                      <p:cBhvr>
                                        <p:cTn id="33" dur="1" fill="hold"/>
                                        <p:tgtEl>
                                          <p:spTgt spid="3">
                                            <p:txEl>
                                              <p:pRg st="8" end="8"/>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to="" calcmode="lin" valueType="num">
                                      <p:cBhvr>
                                        <p:cTn id="38"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3048000" cy="1600200"/>
          </a:xfrm>
        </p:spPr>
        <p:txBody>
          <a:bodyPr>
            <a:normAutofit/>
          </a:bodyPr>
          <a:lstStyle/>
          <a:p>
            <a:pPr algn="ctr"/>
            <a:r>
              <a:rPr lang="en-US" dirty="0" smtClean="0">
                <a:solidFill>
                  <a:srgbClr val="FF0000"/>
                </a:solidFill>
              </a:rPr>
              <a:t>Aztec Religion</a:t>
            </a:r>
            <a:endParaRPr lang="en-US" dirty="0">
              <a:solidFill>
                <a:srgbClr val="FF0000"/>
              </a:solidFill>
            </a:endParaRPr>
          </a:p>
        </p:txBody>
      </p:sp>
      <p:sp>
        <p:nvSpPr>
          <p:cNvPr id="3" name="Content Placeholder 2"/>
          <p:cNvSpPr>
            <a:spLocks noGrp="1"/>
          </p:cNvSpPr>
          <p:nvPr>
            <p:ph idx="1"/>
          </p:nvPr>
        </p:nvSpPr>
        <p:spPr>
          <a:xfrm>
            <a:off x="3733800" y="457200"/>
            <a:ext cx="5410200" cy="6400800"/>
          </a:xfrm>
        </p:spPr>
        <p:txBody>
          <a:bodyPr>
            <a:normAutofit/>
          </a:bodyPr>
          <a:lstStyle/>
          <a:p>
            <a:r>
              <a:rPr lang="en-US" sz="2000" dirty="0" smtClean="0">
                <a:latin typeface="Cambria" pitchFamily="18" charset="0"/>
              </a:rPr>
              <a:t>Priests were highly respected.</a:t>
            </a:r>
          </a:p>
          <a:p>
            <a:endParaRPr lang="en-US" sz="2000" dirty="0" smtClean="0">
              <a:latin typeface="Cambria" pitchFamily="18" charset="0"/>
            </a:endParaRPr>
          </a:p>
          <a:p>
            <a:r>
              <a:rPr lang="en-US" sz="2000" dirty="0" smtClean="0">
                <a:latin typeface="Cambria" pitchFamily="18" charset="0"/>
              </a:rPr>
              <a:t>Most important God to the Aztecs was the Sun God.</a:t>
            </a:r>
          </a:p>
          <a:p>
            <a:endParaRPr lang="en-US" sz="2000" dirty="0" smtClean="0">
              <a:latin typeface="Cambria" pitchFamily="18" charset="0"/>
            </a:endParaRPr>
          </a:p>
          <a:p>
            <a:r>
              <a:rPr lang="en-US" sz="2000" dirty="0" smtClean="0">
                <a:latin typeface="Cambria" pitchFamily="18" charset="0"/>
              </a:rPr>
              <a:t>To please their gods, Aztecs offered human sacrifices  for their Gods</a:t>
            </a:r>
            <a:endParaRPr lang="en-US" sz="2000" dirty="0">
              <a:latin typeface="Cambria" pitchFamily="18" charset="0"/>
            </a:endParaRPr>
          </a:p>
        </p:txBody>
      </p:sp>
      <p:pic>
        <p:nvPicPr>
          <p:cNvPr id="4" name="Picture 3" descr="Who-Were-the-Aztecs-2.jpg"/>
          <p:cNvPicPr>
            <a:picLocks noChangeAspect="1"/>
          </p:cNvPicPr>
          <p:nvPr/>
        </p:nvPicPr>
        <p:blipFill>
          <a:blip r:embed="rId2" cstate="print"/>
          <a:stretch>
            <a:fillRect/>
          </a:stretch>
        </p:blipFill>
        <p:spPr>
          <a:xfrm>
            <a:off x="304800" y="3048000"/>
            <a:ext cx="3657600" cy="3429000"/>
          </a:xfrm>
          <a:prstGeom prst="rect">
            <a:avLst/>
          </a:prstGeom>
          <a:ln>
            <a:noFill/>
          </a:ln>
          <a:effectLst>
            <a:softEdge rad="112500"/>
          </a:effectLst>
        </p:spPr>
      </p:pic>
      <p:pic>
        <p:nvPicPr>
          <p:cNvPr id="5" name="Picture 4" descr="09sac_heart.JPG"/>
          <p:cNvPicPr>
            <a:picLocks noChangeAspect="1"/>
          </p:cNvPicPr>
          <p:nvPr/>
        </p:nvPicPr>
        <p:blipFill>
          <a:blip r:embed="rId3" cstate="print"/>
          <a:stretch>
            <a:fillRect/>
          </a:stretch>
        </p:blipFill>
        <p:spPr>
          <a:xfrm>
            <a:off x="4394835" y="3352800"/>
            <a:ext cx="4749165" cy="3505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to="" calcmode="lin" valueType="num">
                                      <p:cBhvr>
                                        <p:cTn id="7" dur="1" fill="hold"/>
                                        <p:tgtEl>
                                          <p:spTgt spid="3">
                                            <p:txEl>
                                              <p:pRg st="4" end="4"/>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76400"/>
            <a:ext cx="3352800" cy="1600200"/>
          </a:xfrm>
        </p:spPr>
        <p:txBody>
          <a:bodyPr>
            <a:normAutofit fontScale="90000"/>
          </a:bodyPr>
          <a:lstStyle/>
          <a:p>
            <a:r>
              <a:rPr lang="en-US" dirty="0" smtClean="0">
                <a:solidFill>
                  <a:srgbClr val="FF0000"/>
                </a:solidFill>
              </a:rPr>
              <a:t>Contributions of the Aztec</a:t>
            </a:r>
            <a:endParaRPr lang="en-US" dirty="0">
              <a:solidFill>
                <a:srgbClr val="FF0000"/>
              </a:solidFill>
            </a:endParaRPr>
          </a:p>
        </p:txBody>
      </p:sp>
      <p:sp>
        <p:nvSpPr>
          <p:cNvPr id="3" name="Content Placeholder 2"/>
          <p:cNvSpPr>
            <a:spLocks noGrp="1"/>
          </p:cNvSpPr>
          <p:nvPr>
            <p:ph idx="1"/>
          </p:nvPr>
        </p:nvSpPr>
        <p:spPr>
          <a:xfrm>
            <a:off x="4267200" y="914400"/>
            <a:ext cx="4666488" cy="5334000"/>
          </a:xfrm>
        </p:spPr>
        <p:txBody>
          <a:bodyPr>
            <a:normAutofit lnSpcReduction="10000"/>
          </a:bodyPr>
          <a:lstStyle/>
          <a:p>
            <a:r>
              <a:rPr lang="en-US" sz="2800" dirty="0" smtClean="0">
                <a:latin typeface="Cambria" pitchFamily="18" charset="0"/>
              </a:rPr>
              <a:t>Doctors learned to set bones and dentists learned to treat cavities.</a:t>
            </a:r>
          </a:p>
          <a:p>
            <a:endParaRPr lang="en-US" sz="2800" dirty="0" smtClean="0">
              <a:latin typeface="Cambria" pitchFamily="18" charset="0"/>
            </a:endParaRPr>
          </a:p>
          <a:p>
            <a:r>
              <a:rPr lang="en-US" sz="2800" dirty="0" smtClean="0">
                <a:latin typeface="Cambria" pitchFamily="18" charset="0"/>
              </a:rPr>
              <a:t>Engineers created bridges to connect the island capital together.</a:t>
            </a:r>
          </a:p>
          <a:p>
            <a:endParaRPr lang="en-US" sz="2800" dirty="0" smtClean="0">
              <a:latin typeface="Cambria" pitchFamily="18" charset="0"/>
            </a:endParaRPr>
          </a:p>
          <a:p>
            <a:r>
              <a:rPr lang="en-US" sz="2800" dirty="0" smtClean="0">
                <a:latin typeface="Cambria" pitchFamily="18" charset="0"/>
              </a:rPr>
              <a:t>Developed an accurate calendar</a:t>
            </a:r>
          </a:p>
          <a:p>
            <a:pPr>
              <a:buNone/>
            </a:pPr>
            <a:endParaRPr lang="en-US" sz="2800" dirty="0" smtClean="0">
              <a:latin typeface="Cambria" pitchFamily="18" charset="0"/>
            </a:endParaRPr>
          </a:p>
          <a:p>
            <a:r>
              <a:rPr lang="en-US" sz="2800" dirty="0" smtClean="0">
                <a:latin typeface="Cambria" pitchFamily="18" charset="0"/>
              </a:rPr>
              <a:t>Established schools</a:t>
            </a:r>
            <a:endParaRPr lang="en-US" sz="2800" dirty="0">
              <a:latin typeface="Cambria" pitchFamily="18" charset="0"/>
            </a:endParaRPr>
          </a:p>
        </p:txBody>
      </p:sp>
      <p:pic>
        <p:nvPicPr>
          <p:cNvPr id="2050" name="Picture 2" descr="C:\Users\User\AppData\Local\Microsoft\Windows\Temporary Internet Files\Content.IE5\HMLDY7IJ\MP900401793[1].jpg"/>
          <p:cNvPicPr>
            <a:picLocks noChangeAspect="1" noChangeArrowheads="1"/>
          </p:cNvPicPr>
          <p:nvPr/>
        </p:nvPicPr>
        <p:blipFill>
          <a:blip r:embed="rId2" cstate="print"/>
          <a:srcRect/>
          <a:stretch>
            <a:fillRect/>
          </a:stretch>
        </p:blipFill>
        <p:spPr bwMode="auto">
          <a:xfrm>
            <a:off x="228600" y="3124200"/>
            <a:ext cx="1843193" cy="2667000"/>
          </a:xfrm>
          <a:prstGeom prst="rect">
            <a:avLst/>
          </a:prstGeom>
          <a:noFill/>
        </p:spPr>
      </p:pic>
      <p:pic>
        <p:nvPicPr>
          <p:cNvPr id="2052" name="Picture 4" descr="C:\Users\User\AppData\Local\Microsoft\Windows\Temporary Internet Files\Content.IE5\YUVG1GX7\MC900330873[1].wmf"/>
          <p:cNvPicPr>
            <a:picLocks noChangeAspect="1" noChangeArrowheads="1"/>
          </p:cNvPicPr>
          <p:nvPr/>
        </p:nvPicPr>
        <p:blipFill>
          <a:blip r:embed="rId3" cstate="print"/>
          <a:srcRect/>
          <a:stretch>
            <a:fillRect/>
          </a:stretch>
        </p:blipFill>
        <p:spPr bwMode="auto">
          <a:xfrm>
            <a:off x="2514600" y="3810000"/>
            <a:ext cx="1351984" cy="1783533"/>
          </a:xfrm>
          <a:prstGeom prst="rect">
            <a:avLst/>
          </a:prstGeom>
          <a:noFill/>
        </p:spPr>
      </p:pic>
      <p:pic>
        <p:nvPicPr>
          <p:cNvPr id="2053" name="Picture 5" descr="C:\Users\User\AppData\Local\Microsoft\Windows\Temporary Internet Files\Content.IE5\YUVG1GX7\MC900382578[1].jpg"/>
          <p:cNvPicPr>
            <a:picLocks noChangeAspect="1" noChangeArrowheads="1"/>
          </p:cNvPicPr>
          <p:nvPr/>
        </p:nvPicPr>
        <p:blipFill>
          <a:blip r:embed="rId4" cstate="print"/>
          <a:srcRect/>
          <a:stretch>
            <a:fillRect/>
          </a:stretch>
        </p:blipFill>
        <p:spPr bwMode="auto">
          <a:xfrm>
            <a:off x="2590800" y="457200"/>
            <a:ext cx="1600200" cy="1371600"/>
          </a:xfrm>
          <a:prstGeom prst="rect">
            <a:avLst/>
          </a:prstGeom>
          <a:noFill/>
        </p:spPr>
      </p:pic>
      <p:pic>
        <p:nvPicPr>
          <p:cNvPr id="2054" name="Picture 6" descr="C:\Users\User\AppData\Local\Microsoft\Windows\Temporary Internet Files\Content.IE5\YUVG1GX7\MC900389908[1].wmf"/>
          <p:cNvPicPr>
            <a:picLocks noChangeAspect="1" noChangeArrowheads="1"/>
          </p:cNvPicPr>
          <p:nvPr/>
        </p:nvPicPr>
        <p:blipFill>
          <a:blip r:embed="rId5" cstate="print"/>
          <a:srcRect/>
          <a:stretch>
            <a:fillRect/>
          </a:stretch>
        </p:blipFill>
        <p:spPr bwMode="auto">
          <a:xfrm>
            <a:off x="0" y="381000"/>
            <a:ext cx="1857146" cy="1722730"/>
          </a:xfrm>
          <a:prstGeom prst="rect">
            <a:avLst/>
          </a:prstGeom>
          <a:noFill/>
        </p:spPr>
      </p:pic>
      <p:pic>
        <p:nvPicPr>
          <p:cNvPr id="2055" name="Picture 7" descr="C:\Users\User\AppData\Local\Microsoft\Windows\Temporary Internet Files\Content.IE5\HMLDY7IJ\MC900432111[1].wmf"/>
          <p:cNvPicPr>
            <a:picLocks noChangeAspect="1" noChangeArrowheads="1"/>
          </p:cNvPicPr>
          <p:nvPr/>
        </p:nvPicPr>
        <p:blipFill>
          <a:blip r:embed="rId6" cstate="print"/>
          <a:srcRect/>
          <a:stretch>
            <a:fillRect/>
          </a:stretch>
        </p:blipFill>
        <p:spPr bwMode="auto">
          <a:xfrm>
            <a:off x="1676400" y="5334000"/>
            <a:ext cx="1319471" cy="1219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62000"/>
          </a:xfrm>
        </p:spPr>
        <p:txBody>
          <a:bodyPr>
            <a:normAutofit/>
          </a:bodyPr>
          <a:lstStyle/>
          <a:p>
            <a:pPr algn="ctr"/>
            <a:r>
              <a:rPr lang="en-US" dirty="0" smtClean="0"/>
              <a:t>Aztec Capital</a:t>
            </a:r>
            <a:endParaRPr lang="en-US" dirty="0"/>
          </a:p>
        </p:txBody>
      </p:sp>
      <p:sp>
        <p:nvSpPr>
          <p:cNvPr id="3" name="Content Placeholder 2"/>
          <p:cNvSpPr>
            <a:spLocks noGrp="1"/>
          </p:cNvSpPr>
          <p:nvPr>
            <p:ph idx="1"/>
          </p:nvPr>
        </p:nvSpPr>
        <p:spPr>
          <a:xfrm>
            <a:off x="1435608" y="609600"/>
            <a:ext cx="7498080" cy="5638800"/>
          </a:xfrm>
        </p:spPr>
        <p:txBody>
          <a:bodyPr>
            <a:normAutofit/>
          </a:bodyPr>
          <a:lstStyle/>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endParaRPr lang="en-US" sz="2000" dirty="0" smtClean="0"/>
          </a:p>
          <a:p>
            <a:endParaRPr lang="en-US" sz="2000" dirty="0" smtClean="0"/>
          </a:p>
          <a:p>
            <a:r>
              <a:rPr lang="en-US" sz="2800" dirty="0" smtClean="0"/>
              <a:t>At the height of Aztec civilization there were over </a:t>
            </a:r>
            <a:r>
              <a:rPr lang="en-US" sz="2800" i="1" dirty="0" smtClean="0"/>
              <a:t>300,000</a:t>
            </a:r>
            <a:r>
              <a:rPr lang="en-US" sz="2800" dirty="0" smtClean="0"/>
              <a:t> people living in the capital city of Tenochtitlan and approximately      </a:t>
            </a:r>
            <a:r>
              <a:rPr lang="en-US" sz="2800" i="1" dirty="0" smtClean="0"/>
              <a:t>30 million </a:t>
            </a:r>
            <a:r>
              <a:rPr lang="en-US" sz="2800" dirty="0" smtClean="0"/>
              <a:t>living in the entire empire.</a:t>
            </a:r>
          </a:p>
          <a:p>
            <a:pPr>
              <a:buNone/>
            </a:pPr>
            <a:endParaRPr lang="en-US" sz="2000" dirty="0"/>
          </a:p>
        </p:txBody>
      </p:sp>
      <p:pic>
        <p:nvPicPr>
          <p:cNvPr id="7" name="Picture 6" descr="98.jpg"/>
          <p:cNvPicPr>
            <a:picLocks noChangeAspect="1"/>
          </p:cNvPicPr>
          <p:nvPr/>
        </p:nvPicPr>
        <p:blipFill>
          <a:blip r:embed="rId2" cstate="print"/>
          <a:stretch>
            <a:fillRect/>
          </a:stretch>
        </p:blipFill>
        <p:spPr>
          <a:xfrm>
            <a:off x="685800" y="762000"/>
            <a:ext cx="82296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 to="" calcmode="lin" valueType="num">
                                      <p:cBhvr>
                                        <p:cTn id="12"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normAutofit/>
          </a:bodyPr>
          <a:lstStyle/>
          <a:p>
            <a:pPr algn="ctr"/>
            <a:r>
              <a:rPr lang="en-US" dirty="0" smtClean="0">
                <a:solidFill>
                  <a:srgbClr val="FF0000"/>
                </a:solidFill>
              </a:rPr>
              <a:t>The Inca</a:t>
            </a:r>
            <a:endParaRPr lang="en-US" dirty="0">
              <a:solidFill>
                <a:srgbClr val="FF0000"/>
              </a:solidFill>
            </a:endParaRPr>
          </a:p>
        </p:txBody>
      </p:sp>
      <p:sp>
        <p:nvSpPr>
          <p:cNvPr id="3" name="Content Placeholder 2"/>
          <p:cNvSpPr>
            <a:spLocks noGrp="1"/>
          </p:cNvSpPr>
          <p:nvPr>
            <p:ph idx="1"/>
          </p:nvPr>
        </p:nvSpPr>
        <p:spPr>
          <a:xfrm>
            <a:off x="4038600" y="762000"/>
            <a:ext cx="4572000" cy="5791200"/>
          </a:xfrm>
        </p:spPr>
        <p:txBody>
          <a:bodyPr>
            <a:normAutofit lnSpcReduction="10000"/>
          </a:bodyPr>
          <a:lstStyle/>
          <a:p>
            <a:r>
              <a:rPr lang="en-US" sz="2000" dirty="0" smtClean="0">
                <a:latin typeface="Cambria" pitchFamily="18" charset="0"/>
              </a:rPr>
              <a:t>The Incas developed in the Andes Mountains in what is now Peru.</a:t>
            </a:r>
          </a:p>
          <a:p>
            <a:pPr>
              <a:buNone/>
            </a:pPr>
            <a:endParaRPr lang="en-US" sz="2000" dirty="0" smtClean="0">
              <a:latin typeface="Cambria" pitchFamily="18" charset="0"/>
            </a:endParaRPr>
          </a:p>
          <a:p>
            <a:r>
              <a:rPr lang="en-US" sz="2000" dirty="0" smtClean="0">
                <a:latin typeface="Cambria" pitchFamily="18" charset="0"/>
              </a:rPr>
              <a:t>The Incas were ruled by an emperor who had absolute power.</a:t>
            </a:r>
          </a:p>
          <a:p>
            <a:endParaRPr lang="en-US" sz="2000" dirty="0" smtClean="0">
              <a:latin typeface="Cambria" pitchFamily="18" charset="0"/>
            </a:endParaRPr>
          </a:p>
          <a:p>
            <a:r>
              <a:rPr lang="en-US" sz="2000" dirty="0" smtClean="0">
                <a:latin typeface="Cambria" pitchFamily="18" charset="0"/>
              </a:rPr>
              <a:t>To farm the steep land:</a:t>
            </a:r>
          </a:p>
          <a:p>
            <a:pPr lvl="1"/>
            <a:r>
              <a:rPr lang="en-US" sz="1600" dirty="0" smtClean="0">
                <a:latin typeface="Cambria" pitchFamily="18" charset="0"/>
              </a:rPr>
              <a:t> they cut terraces into the mountainside </a:t>
            </a:r>
          </a:p>
          <a:p>
            <a:pPr lvl="1"/>
            <a:r>
              <a:rPr lang="en-US" sz="1600" dirty="0" smtClean="0">
                <a:latin typeface="Cambria" pitchFamily="18" charset="0"/>
              </a:rPr>
              <a:t> built aqueducts to irrigate crops.</a:t>
            </a:r>
          </a:p>
          <a:p>
            <a:pPr lvl="1"/>
            <a:endParaRPr lang="en-US" sz="1600" dirty="0" smtClean="0">
              <a:latin typeface="Cambria" pitchFamily="18" charset="0"/>
            </a:endParaRPr>
          </a:p>
          <a:p>
            <a:r>
              <a:rPr lang="en-US" sz="2000" dirty="0" smtClean="0">
                <a:latin typeface="Cambria" pitchFamily="18" charset="0"/>
              </a:rPr>
              <a:t>The Inca grew mostly corn and potatoes.</a:t>
            </a:r>
          </a:p>
          <a:p>
            <a:endParaRPr lang="en-US" sz="2000" dirty="0" smtClean="0">
              <a:latin typeface="Cambria" pitchFamily="18" charset="0"/>
            </a:endParaRPr>
          </a:p>
          <a:p>
            <a:r>
              <a:rPr lang="en-US" sz="2000" dirty="0" smtClean="0">
                <a:latin typeface="Cambria" pitchFamily="18" charset="0"/>
              </a:rPr>
              <a:t>The Inca built 14,000 miles of roads:</a:t>
            </a:r>
          </a:p>
          <a:p>
            <a:pPr lvl="1"/>
            <a:r>
              <a:rPr lang="en-US" sz="1600" b="1" dirty="0" smtClean="0">
                <a:solidFill>
                  <a:srgbClr val="0070C0"/>
                </a:solidFill>
                <a:latin typeface="Cambria" pitchFamily="18" charset="0"/>
              </a:rPr>
              <a:t> On which runners carried messages to far cities and the capital of Cuzco.</a:t>
            </a:r>
          </a:p>
          <a:p>
            <a:pPr lvl="1"/>
            <a:r>
              <a:rPr lang="en-US" sz="1600" b="1" dirty="0" smtClean="0">
                <a:solidFill>
                  <a:srgbClr val="0070C0"/>
                </a:solidFill>
                <a:latin typeface="Cambria" pitchFamily="18" charset="0"/>
              </a:rPr>
              <a:t> Many of theses roads are still used today.</a:t>
            </a:r>
          </a:p>
        </p:txBody>
      </p:sp>
      <p:pic>
        <p:nvPicPr>
          <p:cNvPr id="4" name="Picture 3" descr="inca_empire.jpg"/>
          <p:cNvPicPr>
            <a:picLocks noChangeAspect="1"/>
          </p:cNvPicPr>
          <p:nvPr/>
        </p:nvPicPr>
        <p:blipFill>
          <a:blip r:embed="rId2" cstate="print"/>
          <a:stretch>
            <a:fillRect/>
          </a:stretch>
        </p:blipFill>
        <p:spPr>
          <a:xfrm>
            <a:off x="228600" y="228600"/>
            <a:ext cx="838200" cy="1220857"/>
          </a:xfrm>
          <a:prstGeom prst="rect">
            <a:avLst/>
          </a:prstGeom>
        </p:spPr>
      </p:pic>
      <p:sp>
        <p:nvSpPr>
          <p:cNvPr id="5" name="TextBox 4"/>
          <p:cNvSpPr txBox="1"/>
          <p:nvPr/>
        </p:nvSpPr>
        <p:spPr>
          <a:xfrm>
            <a:off x="1295400" y="838200"/>
            <a:ext cx="2667000" cy="5355312"/>
          </a:xfrm>
          <a:prstGeom prst="rect">
            <a:avLst/>
          </a:prstGeom>
          <a:noFill/>
        </p:spPr>
        <p:txBody>
          <a:bodyPr wrap="square" rtlCol="0">
            <a:spAutoFit/>
          </a:bodyPr>
          <a:lstStyle/>
          <a:p>
            <a:r>
              <a:rPr lang="en-US" b="1" dirty="0" smtClean="0">
                <a:solidFill>
                  <a:srgbClr val="FF0000"/>
                </a:solidFill>
              </a:rPr>
              <a:t>Where did they live?</a:t>
            </a: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Who was in charge?</a:t>
            </a:r>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What was farming like?</a:t>
            </a: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What did they grow?</a:t>
            </a: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How did the Inca move?</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lstStyle/>
          <a:p>
            <a:pPr algn="ctr"/>
            <a:r>
              <a:rPr lang="en-US" dirty="0" smtClean="0"/>
              <a:t>Farming in the Andes </a:t>
            </a:r>
            <a:endParaRPr lang="en-US" dirty="0"/>
          </a:p>
        </p:txBody>
      </p:sp>
      <p:sp>
        <p:nvSpPr>
          <p:cNvPr id="3" name="Content Placeholder 2"/>
          <p:cNvSpPr>
            <a:spLocks noGrp="1"/>
          </p:cNvSpPr>
          <p:nvPr>
            <p:ph idx="1"/>
          </p:nvPr>
        </p:nvSpPr>
        <p:spPr>
          <a:xfrm>
            <a:off x="990600" y="685800"/>
            <a:ext cx="8153400" cy="6172200"/>
          </a:xfrm>
        </p:spPr>
        <p:txBody>
          <a:bodyPr>
            <a:normAutofit/>
          </a:bodyPr>
          <a:lstStyle/>
          <a:p>
            <a:endParaRPr lang="en-US" sz="2800" dirty="0"/>
          </a:p>
        </p:txBody>
      </p:sp>
      <p:pic>
        <p:nvPicPr>
          <p:cNvPr id="4" name="Picture 3" descr="tr-peru-potato-park-608.jpg"/>
          <p:cNvPicPr>
            <a:picLocks noChangeAspect="1"/>
          </p:cNvPicPr>
          <p:nvPr/>
        </p:nvPicPr>
        <p:blipFill>
          <a:blip r:embed="rId2" cstate="print"/>
          <a:stretch>
            <a:fillRect/>
          </a:stretch>
        </p:blipFill>
        <p:spPr>
          <a:xfrm>
            <a:off x="0" y="1371600"/>
            <a:ext cx="5257800" cy="3733800"/>
          </a:xfrm>
          <a:prstGeom prst="rect">
            <a:avLst/>
          </a:prstGeom>
          <a:ln>
            <a:noFill/>
          </a:ln>
          <a:effectLst>
            <a:softEdge rad="112500"/>
          </a:effectLst>
        </p:spPr>
      </p:pic>
      <p:pic>
        <p:nvPicPr>
          <p:cNvPr id="6" name="Picture 5" descr="3_1298665537_the-inca-farming-terraces.jpg"/>
          <p:cNvPicPr>
            <a:picLocks noChangeAspect="1"/>
          </p:cNvPicPr>
          <p:nvPr/>
        </p:nvPicPr>
        <p:blipFill>
          <a:blip r:embed="rId3" cstate="print"/>
          <a:stretch>
            <a:fillRect/>
          </a:stretch>
        </p:blipFill>
        <p:spPr>
          <a:xfrm>
            <a:off x="5257800" y="2514600"/>
            <a:ext cx="3886200" cy="4343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lstStyle/>
          <a:p>
            <a:pPr algn="ctr"/>
            <a:r>
              <a:rPr lang="en-US" dirty="0" smtClean="0"/>
              <a:t>Incan Roads</a:t>
            </a:r>
            <a:endParaRPr lang="en-US" dirty="0"/>
          </a:p>
        </p:txBody>
      </p:sp>
      <p:sp>
        <p:nvSpPr>
          <p:cNvPr id="3" name="Content Placeholder 2"/>
          <p:cNvSpPr>
            <a:spLocks noGrp="1"/>
          </p:cNvSpPr>
          <p:nvPr>
            <p:ph idx="1"/>
          </p:nvPr>
        </p:nvSpPr>
        <p:spPr>
          <a:xfrm>
            <a:off x="990600" y="685800"/>
            <a:ext cx="8153400" cy="61722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a:p>
        </p:txBody>
      </p:sp>
      <p:pic>
        <p:nvPicPr>
          <p:cNvPr id="4" name="Picture 3" descr="incan_roads.jpg"/>
          <p:cNvPicPr>
            <a:picLocks noChangeAspect="1"/>
          </p:cNvPicPr>
          <p:nvPr/>
        </p:nvPicPr>
        <p:blipFill>
          <a:blip r:embed="rId2" cstate="print"/>
          <a:stretch>
            <a:fillRect/>
          </a:stretch>
        </p:blipFill>
        <p:spPr>
          <a:xfrm>
            <a:off x="533400" y="2667000"/>
            <a:ext cx="3962400" cy="3667125"/>
          </a:xfrm>
          <a:prstGeom prst="rect">
            <a:avLst/>
          </a:prstGeom>
          <a:ln>
            <a:noFill/>
          </a:ln>
          <a:effectLst>
            <a:softEdge rad="112500"/>
          </a:effectLst>
        </p:spPr>
      </p:pic>
      <p:pic>
        <p:nvPicPr>
          <p:cNvPr id="8" name="Picture 7" descr="220px-Over_Machu_Picchu.jpg"/>
          <p:cNvPicPr>
            <a:picLocks noChangeAspect="1"/>
          </p:cNvPicPr>
          <p:nvPr/>
        </p:nvPicPr>
        <p:blipFill>
          <a:blip r:embed="rId3" cstate="print"/>
          <a:stretch>
            <a:fillRect/>
          </a:stretch>
        </p:blipFill>
        <p:spPr>
          <a:xfrm>
            <a:off x="4572000" y="685800"/>
            <a:ext cx="4267200" cy="4114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Cornell Notes</a:t>
            </a:r>
            <a:endParaRPr lang="en-US" b="1" dirty="0">
              <a:solidFill>
                <a:srgbClr val="7030A0"/>
              </a:solidFill>
            </a:endParaRPr>
          </a:p>
        </p:txBody>
      </p:sp>
      <p:sp>
        <p:nvSpPr>
          <p:cNvPr id="3" name="Content Placeholder 2"/>
          <p:cNvSpPr>
            <a:spLocks noGrp="1"/>
          </p:cNvSpPr>
          <p:nvPr>
            <p:ph idx="1"/>
          </p:nvPr>
        </p:nvSpPr>
        <p:spPr/>
        <p:txBody>
          <a:bodyPr/>
          <a:lstStyle/>
          <a:p>
            <a:r>
              <a:rPr lang="en-US" b="1" dirty="0" smtClean="0">
                <a:solidFill>
                  <a:srgbClr val="FF0000"/>
                </a:solidFill>
              </a:rPr>
              <a:t>Red </a:t>
            </a:r>
            <a:r>
              <a:rPr lang="en-US" dirty="0" smtClean="0"/>
              <a:t>= Left</a:t>
            </a:r>
          </a:p>
          <a:p>
            <a:endParaRPr lang="en-US" dirty="0"/>
          </a:p>
          <a:p>
            <a:r>
              <a:rPr lang="en-US" b="1" dirty="0" smtClean="0"/>
              <a:t>Black</a:t>
            </a:r>
            <a:r>
              <a:rPr lang="en-US" dirty="0" smtClean="0"/>
              <a:t> = Right</a:t>
            </a:r>
          </a:p>
          <a:p>
            <a:endParaRPr lang="en-US" dirty="0"/>
          </a:p>
          <a:p>
            <a:r>
              <a:rPr lang="en-US" b="1" dirty="0" smtClean="0">
                <a:solidFill>
                  <a:srgbClr val="0070C0"/>
                </a:solidFill>
              </a:rPr>
              <a:t>Blue</a:t>
            </a:r>
            <a:r>
              <a:rPr lang="en-US" dirty="0" smtClean="0"/>
              <a:t> = DO NOT WRITE</a:t>
            </a:r>
            <a:endParaRPr lang="en-US" dirty="0"/>
          </a:p>
        </p:txBody>
      </p:sp>
    </p:spTree>
    <p:extLst>
      <p:ext uri="{BB962C8B-B14F-4D97-AF65-F5344CB8AC3E}">
        <p14:creationId xmlns:p14="http://schemas.microsoft.com/office/powerpoint/2010/main" val="200459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dirty="0" smtClean="0">
                <a:solidFill>
                  <a:srgbClr val="FF0000"/>
                </a:solidFill>
              </a:rPr>
              <a:t>Contributions of the Inca</a:t>
            </a:r>
            <a:endParaRPr lang="en-US" dirty="0">
              <a:solidFill>
                <a:srgbClr val="FF0000"/>
              </a:solidFill>
            </a:endParaRPr>
          </a:p>
        </p:txBody>
      </p:sp>
      <p:sp>
        <p:nvSpPr>
          <p:cNvPr id="3" name="Content Placeholder 2"/>
          <p:cNvSpPr>
            <a:spLocks noGrp="1"/>
          </p:cNvSpPr>
          <p:nvPr>
            <p:ph idx="1"/>
          </p:nvPr>
        </p:nvSpPr>
        <p:spPr>
          <a:xfrm>
            <a:off x="990600" y="914400"/>
            <a:ext cx="8153400" cy="5943600"/>
          </a:xfrm>
        </p:spPr>
        <p:txBody>
          <a:bodyPr/>
          <a:lstStyle/>
          <a:p>
            <a:pPr>
              <a:buNone/>
            </a:pPr>
            <a:endParaRPr lang="en-US" dirty="0" smtClean="0"/>
          </a:p>
          <a:p>
            <a:r>
              <a:rPr lang="en-US" dirty="0" smtClean="0">
                <a:solidFill>
                  <a:srgbClr val="0070C0"/>
                </a:solidFill>
                <a:latin typeface="Cambria" pitchFamily="18" charset="0"/>
              </a:rPr>
              <a:t>To keep records the Inca used </a:t>
            </a:r>
            <a:r>
              <a:rPr lang="en-US" i="1" dirty="0" smtClean="0">
                <a:solidFill>
                  <a:srgbClr val="0070C0"/>
                </a:solidFill>
                <a:latin typeface="Cambria" pitchFamily="18" charset="0"/>
              </a:rPr>
              <a:t>quipus </a:t>
            </a:r>
            <a:r>
              <a:rPr lang="en-US" dirty="0" smtClean="0">
                <a:solidFill>
                  <a:srgbClr val="0070C0"/>
                </a:solidFill>
                <a:latin typeface="Cambria" pitchFamily="18" charset="0"/>
              </a:rPr>
              <a:t>which are knotted cords used as counting tools.</a:t>
            </a:r>
            <a:endParaRPr lang="en-US" dirty="0">
              <a:solidFill>
                <a:srgbClr val="0070C0"/>
              </a:solidFill>
              <a:latin typeface="Cambria" pitchFamily="18" charset="0"/>
            </a:endParaRPr>
          </a:p>
        </p:txBody>
      </p:sp>
      <p:pic>
        <p:nvPicPr>
          <p:cNvPr id="4" name="Picture 3" descr="quipu2.jpg"/>
          <p:cNvPicPr>
            <a:picLocks noChangeAspect="1"/>
          </p:cNvPicPr>
          <p:nvPr/>
        </p:nvPicPr>
        <p:blipFill>
          <a:blip r:embed="rId2" cstate="print"/>
          <a:stretch>
            <a:fillRect/>
          </a:stretch>
        </p:blipFill>
        <p:spPr>
          <a:xfrm>
            <a:off x="2895600" y="2711333"/>
            <a:ext cx="5200000" cy="41466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40080"/>
          </a:xfrm>
        </p:spPr>
        <p:txBody>
          <a:bodyPr>
            <a:normAutofit fontScale="90000"/>
          </a:bodyPr>
          <a:lstStyle/>
          <a:p>
            <a:pPr algn="ctr"/>
            <a:r>
              <a:rPr lang="en-US" b="1" dirty="0" smtClean="0">
                <a:solidFill>
                  <a:srgbClr val="7030A0"/>
                </a:solidFill>
              </a:rPr>
              <a:t>Mesoamerica</a:t>
            </a:r>
            <a:endParaRPr lang="en-US" b="1" dirty="0">
              <a:solidFill>
                <a:srgbClr val="7030A0"/>
              </a:solidFill>
            </a:endParaRPr>
          </a:p>
        </p:txBody>
      </p:sp>
      <p:sp>
        <p:nvSpPr>
          <p:cNvPr id="3" name="Content Placeholder 2"/>
          <p:cNvSpPr>
            <a:spLocks noGrp="1"/>
          </p:cNvSpPr>
          <p:nvPr>
            <p:ph sz="half" idx="1"/>
          </p:nvPr>
        </p:nvSpPr>
        <p:spPr>
          <a:xfrm>
            <a:off x="1066800" y="1066800"/>
            <a:ext cx="2438400" cy="5120640"/>
          </a:xfrm>
        </p:spPr>
        <p:txBody>
          <a:bodyPr>
            <a:normAutofit fontScale="92500" lnSpcReduction="10000"/>
          </a:bodyPr>
          <a:lstStyle/>
          <a:p>
            <a:r>
              <a:rPr lang="en-US" b="1" dirty="0" smtClean="0">
                <a:solidFill>
                  <a:srgbClr val="FF0000"/>
                </a:solidFill>
              </a:rPr>
              <a:t>What does it mean?</a:t>
            </a:r>
          </a:p>
          <a:p>
            <a:endParaRPr lang="en-US" dirty="0" smtClean="0"/>
          </a:p>
          <a:p>
            <a:endParaRPr lang="en-US" dirty="0"/>
          </a:p>
          <a:p>
            <a:endParaRPr lang="en-US" dirty="0"/>
          </a:p>
          <a:p>
            <a:r>
              <a:rPr lang="en-US" b="1" dirty="0" smtClean="0">
                <a:solidFill>
                  <a:srgbClr val="FF0000"/>
                </a:solidFill>
              </a:rPr>
              <a:t>Where is it located?</a:t>
            </a:r>
            <a:endParaRPr lang="en-US" b="1" dirty="0">
              <a:solidFill>
                <a:srgbClr val="FF0000"/>
              </a:solidFill>
            </a:endParaRPr>
          </a:p>
        </p:txBody>
      </p:sp>
      <p:sp>
        <p:nvSpPr>
          <p:cNvPr id="4" name="Content Placeholder 3"/>
          <p:cNvSpPr>
            <a:spLocks noGrp="1"/>
          </p:cNvSpPr>
          <p:nvPr>
            <p:ph sz="half" idx="2"/>
          </p:nvPr>
        </p:nvSpPr>
        <p:spPr>
          <a:xfrm>
            <a:off x="3505200" y="1066800"/>
            <a:ext cx="5428488" cy="5120640"/>
          </a:xfrm>
        </p:spPr>
        <p:txBody>
          <a:bodyPr>
            <a:normAutofit fontScale="92500" lnSpcReduction="10000"/>
          </a:bodyPr>
          <a:lstStyle/>
          <a:p>
            <a:r>
              <a:rPr lang="en-US" b="1" dirty="0" err="1" smtClean="0"/>
              <a:t>Meso</a:t>
            </a:r>
            <a:r>
              <a:rPr lang="en-US" dirty="0" smtClean="0"/>
              <a:t> = middle</a:t>
            </a:r>
          </a:p>
          <a:p>
            <a:r>
              <a:rPr lang="en-US" b="1" dirty="0" smtClean="0"/>
              <a:t>America</a:t>
            </a:r>
            <a:r>
              <a:rPr lang="en-US" dirty="0" smtClean="0"/>
              <a:t> = North and South America</a:t>
            </a:r>
          </a:p>
          <a:p>
            <a:endParaRPr lang="en-US" dirty="0"/>
          </a:p>
          <a:p>
            <a:endParaRPr lang="en-US" dirty="0" smtClean="0"/>
          </a:p>
          <a:p>
            <a:r>
              <a:rPr lang="en-US" dirty="0" smtClean="0"/>
              <a:t>Mesoamerica </a:t>
            </a:r>
            <a:r>
              <a:rPr lang="en-US" dirty="0"/>
              <a:t>is the region that is now Mexico and Central America. </a:t>
            </a:r>
            <a:endParaRPr lang="en-US" dirty="0" smtClean="0"/>
          </a:p>
          <a:p>
            <a:endParaRPr lang="en-US" dirty="0" smtClean="0"/>
          </a:p>
          <a:p>
            <a:r>
              <a:rPr lang="en-US" dirty="0" smtClean="0">
                <a:solidFill>
                  <a:srgbClr val="0070C0"/>
                </a:solidFill>
              </a:rPr>
              <a:t>In </a:t>
            </a:r>
            <a:r>
              <a:rPr lang="en-US" dirty="0">
                <a:solidFill>
                  <a:srgbClr val="0070C0"/>
                </a:solidFill>
              </a:rPr>
              <a:t>pre-Columbian times, it was the most densely populated region of the Americas. </a:t>
            </a:r>
          </a:p>
        </p:txBody>
      </p:sp>
    </p:spTree>
    <p:extLst>
      <p:ext uri="{BB962C8B-B14F-4D97-AF65-F5344CB8AC3E}">
        <p14:creationId xmlns:p14="http://schemas.microsoft.com/office/powerpoint/2010/main" val="384031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At the Height of Power</a:t>
            </a:r>
            <a:br>
              <a:rPr lang="en-US" sz="3200" b="1" dirty="0" smtClean="0"/>
            </a:br>
            <a:r>
              <a:rPr lang="en-US" sz="3200" b="1" dirty="0" smtClean="0"/>
              <a:t>Timeline</a:t>
            </a:r>
            <a:endParaRPr lang="en-US" sz="3200" b="1"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40080"/>
          </a:xfrm>
        </p:spPr>
        <p:txBody>
          <a:bodyPr>
            <a:normAutofit fontScale="90000"/>
          </a:bodyPr>
          <a:lstStyle/>
          <a:p>
            <a:pPr algn="ctr"/>
            <a:r>
              <a:rPr lang="en-US" dirty="0" smtClean="0">
                <a:solidFill>
                  <a:srgbClr val="7030A0"/>
                </a:solidFill>
              </a:rPr>
              <a:t>Olmec</a:t>
            </a:r>
            <a:endParaRPr lang="en-US" dirty="0">
              <a:solidFill>
                <a:srgbClr val="7030A0"/>
              </a:solidFill>
            </a:endParaRPr>
          </a:p>
        </p:txBody>
      </p:sp>
      <p:sp>
        <p:nvSpPr>
          <p:cNvPr id="3" name="Content Placeholder 2"/>
          <p:cNvSpPr>
            <a:spLocks noGrp="1"/>
          </p:cNvSpPr>
          <p:nvPr>
            <p:ph sz="half" idx="1"/>
          </p:nvPr>
        </p:nvSpPr>
        <p:spPr>
          <a:xfrm>
            <a:off x="1219201" y="1143000"/>
            <a:ext cx="2286000" cy="5425440"/>
          </a:xfrm>
        </p:spPr>
        <p:txBody>
          <a:bodyPr>
            <a:normAutofit fontScale="55000" lnSpcReduction="20000"/>
          </a:bodyPr>
          <a:lstStyle/>
          <a:p>
            <a:r>
              <a:rPr lang="en-US" b="1" dirty="0" smtClean="0">
                <a:solidFill>
                  <a:srgbClr val="FF0000"/>
                </a:solidFill>
              </a:rPr>
              <a:t>Where did they live?</a:t>
            </a:r>
          </a:p>
          <a:p>
            <a:endParaRPr lang="en-US" b="1" dirty="0">
              <a:solidFill>
                <a:srgbClr val="FF0000"/>
              </a:solidFill>
            </a:endParaRPr>
          </a:p>
          <a:p>
            <a:endParaRPr lang="en-US" b="1" dirty="0" smtClean="0">
              <a:solidFill>
                <a:srgbClr val="FF0000"/>
              </a:solidFill>
            </a:endParaRPr>
          </a:p>
          <a:p>
            <a:r>
              <a:rPr lang="en-US" b="1" dirty="0" smtClean="0">
                <a:solidFill>
                  <a:srgbClr val="FF0000"/>
                </a:solidFill>
              </a:rPr>
              <a:t>Who did they influence?</a:t>
            </a:r>
          </a:p>
          <a:p>
            <a:endParaRPr lang="en-US" b="1" dirty="0">
              <a:solidFill>
                <a:srgbClr val="FF0000"/>
              </a:solidFill>
            </a:endParaRPr>
          </a:p>
          <a:p>
            <a:endParaRPr lang="en-US" b="1" dirty="0" smtClean="0">
              <a:solidFill>
                <a:srgbClr val="FF0000"/>
              </a:solidFill>
            </a:endParaRPr>
          </a:p>
          <a:p>
            <a:r>
              <a:rPr lang="en-US" b="1" dirty="0" smtClean="0">
                <a:solidFill>
                  <a:srgbClr val="FF0000"/>
                </a:solidFill>
              </a:rPr>
              <a:t>Who was in charge?</a:t>
            </a:r>
          </a:p>
          <a:p>
            <a:endParaRPr lang="en-US" b="1" dirty="0">
              <a:solidFill>
                <a:srgbClr val="FF0000"/>
              </a:solidFill>
            </a:endParaRPr>
          </a:p>
          <a:p>
            <a:endParaRPr lang="en-US" b="1" dirty="0">
              <a:solidFill>
                <a:srgbClr val="FF0000"/>
              </a:solidFill>
            </a:endParaRPr>
          </a:p>
          <a:p>
            <a:r>
              <a:rPr lang="en-US" b="1" dirty="0" smtClean="0">
                <a:solidFill>
                  <a:srgbClr val="FF0000"/>
                </a:solidFill>
              </a:rPr>
              <a:t>What did the religious centers look like?</a:t>
            </a:r>
          </a:p>
          <a:p>
            <a:endParaRPr lang="en-US" b="1" dirty="0">
              <a:solidFill>
                <a:srgbClr val="FF0000"/>
              </a:solidFill>
            </a:endParaRPr>
          </a:p>
          <a:p>
            <a:r>
              <a:rPr lang="en-US" b="1" dirty="0" smtClean="0">
                <a:solidFill>
                  <a:srgbClr val="FF0000"/>
                </a:solidFill>
              </a:rPr>
              <a:t>Olmec Contributions</a:t>
            </a:r>
          </a:p>
          <a:p>
            <a:endParaRPr lang="en-US" b="1" dirty="0">
              <a:solidFill>
                <a:srgbClr val="FF0000"/>
              </a:solidFill>
            </a:endParaRPr>
          </a:p>
          <a:p>
            <a:r>
              <a:rPr lang="en-US" b="1" dirty="0" smtClean="0">
                <a:solidFill>
                  <a:srgbClr val="FF0000"/>
                </a:solidFill>
              </a:rPr>
              <a:t>What allowed the Olmec to spread their culture?</a:t>
            </a:r>
          </a:p>
        </p:txBody>
      </p:sp>
      <p:sp>
        <p:nvSpPr>
          <p:cNvPr id="4" name="Content Placeholder 3"/>
          <p:cNvSpPr>
            <a:spLocks noGrp="1"/>
          </p:cNvSpPr>
          <p:nvPr>
            <p:ph sz="half" idx="2"/>
          </p:nvPr>
        </p:nvSpPr>
        <p:spPr>
          <a:xfrm>
            <a:off x="3505201" y="1143000"/>
            <a:ext cx="5428487" cy="5425440"/>
          </a:xfrm>
        </p:spPr>
        <p:txBody>
          <a:bodyPr>
            <a:normAutofit fontScale="55000" lnSpcReduction="20000"/>
          </a:bodyPr>
          <a:lstStyle/>
          <a:p>
            <a:r>
              <a:rPr lang="en-US" dirty="0" smtClean="0"/>
              <a:t>The </a:t>
            </a:r>
            <a:r>
              <a:rPr lang="en-US" dirty="0"/>
              <a:t>Olmec lived along the Gulf Coast of modern-day Mexico in tropical rain forests and lowlands from around 1200 BCE to 400 BCE. </a:t>
            </a:r>
            <a:endParaRPr lang="en-US" dirty="0" smtClean="0"/>
          </a:p>
          <a:p>
            <a:endParaRPr lang="en-US" dirty="0"/>
          </a:p>
          <a:p>
            <a:r>
              <a:rPr lang="en-US" dirty="0" smtClean="0"/>
              <a:t>Both </a:t>
            </a:r>
            <a:r>
              <a:rPr lang="en-US" dirty="0"/>
              <a:t>the Maya and the Aztecs were influenced by the Olmec civilization, the earliest known civilization in Mesoamerica.  </a:t>
            </a:r>
          </a:p>
          <a:p>
            <a:endParaRPr lang="en-US" dirty="0"/>
          </a:p>
          <a:p>
            <a:r>
              <a:rPr lang="en-US" dirty="0" smtClean="0"/>
              <a:t>Sculptures </a:t>
            </a:r>
            <a:r>
              <a:rPr lang="en-US" dirty="0"/>
              <a:t>and temples indicate that kings or priests led the Olmec society. </a:t>
            </a:r>
            <a:endParaRPr lang="en-US" dirty="0" smtClean="0"/>
          </a:p>
          <a:p>
            <a:pPr lvl="1"/>
            <a:r>
              <a:rPr lang="en-US" dirty="0" smtClean="0">
                <a:solidFill>
                  <a:srgbClr val="0070C0"/>
                </a:solidFill>
              </a:rPr>
              <a:t>This </a:t>
            </a:r>
            <a:r>
              <a:rPr lang="en-US" dirty="0">
                <a:solidFill>
                  <a:srgbClr val="0070C0"/>
                </a:solidFill>
              </a:rPr>
              <a:t>focus on religious leadership influenced later civilizations in the region. </a:t>
            </a:r>
            <a:endParaRPr lang="en-US" dirty="0" smtClean="0">
              <a:solidFill>
                <a:srgbClr val="0070C0"/>
              </a:solidFill>
            </a:endParaRPr>
          </a:p>
          <a:p>
            <a:endParaRPr lang="en-US" dirty="0" smtClean="0"/>
          </a:p>
          <a:p>
            <a:r>
              <a:rPr lang="en-US" dirty="0" smtClean="0"/>
              <a:t>At </a:t>
            </a:r>
            <a:r>
              <a:rPr lang="en-US" dirty="0"/>
              <a:t>former religious centers characterized by pyramid-shaped temples, giant stone heads weighing 10 tons stood up to 11 feet tall. </a:t>
            </a:r>
            <a:endParaRPr lang="en-US" dirty="0" smtClean="0"/>
          </a:p>
          <a:p>
            <a:endParaRPr lang="en-US" dirty="0" smtClean="0"/>
          </a:p>
          <a:p>
            <a:r>
              <a:rPr lang="en-US" dirty="0" smtClean="0"/>
              <a:t>The </a:t>
            </a:r>
            <a:r>
              <a:rPr lang="en-US" dirty="0"/>
              <a:t>Olmec also developed a form of writing, as well as a calendar. </a:t>
            </a:r>
            <a:endParaRPr lang="en-US" dirty="0" smtClean="0"/>
          </a:p>
          <a:p>
            <a:endParaRPr lang="en-US" dirty="0" smtClean="0"/>
          </a:p>
          <a:p>
            <a:r>
              <a:rPr lang="en-US" dirty="0" smtClean="0"/>
              <a:t>Through </a:t>
            </a:r>
            <a:r>
              <a:rPr lang="en-US" dirty="0"/>
              <a:t>their trade networks, the Olmec were able to spread many characteristics of their culture, religion, architecture, and social structure spread north to the Valley of Mexico and around Central America.</a:t>
            </a:r>
          </a:p>
          <a:p>
            <a:endParaRPr lang="en-US" dirty="0"/>
          </a:p>
        </p:txBody>
      </p:sp>
    </p:spTree>
    <p:extLst>
      <p:ext uri="{BB962C8B-B14F-4D97-AF65-F5344CB8AC3E}">
        <p14:creationId xmlns:p14="http://schemas.microsoft.com/office/powerpoint/2010/main" val="369652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186" y="89775"/>
            <a:ext cx="5428488" cy="1412413"/>
          </a:xfrm>
        </p:spPr>
        <p:txBody>
          <a:bodyPr>
            <a:normAutofit/>
          </a:bodyPr>
          <a:lstStyle/>
          <a:p>
            <a:pPr algn="ctr"/>
            <a:r>
              <a:rPr lang="en-US" dirty="0" smtClean="0">
                <a:solidFill>
                  <a:srgbClr val="7030A0"/>
                </a:solidFill>
              </a:rPr>
              <a:t>Olmec</a:t>
            </a:r>
            <a:endParaRPr lang="en-US" dirty="0">
              <a:solidFill>
                <a:srgbClr val="7030A0"/>
              </a:solidFill>
            </a:endParaRPr>
          </a:p>
        </p:txBody>
      </p:sp>
      <p:sp>
        <p:nvSpPr>
          <p:cNvPr id="4" name="Content Placeholder 3"/>
          <p:cNvSpPr>
            <a:spLocks noGrp="1"/>
          </p:cNvSpPr>
          <p:nvPr>
            <p:ph sz="half" idx="2"/>
          </p:nvPr>
        </p:nvSpPr>
        <p:spPr>
          <a:xfrm>
            <a:off x="4065572" y="1686733"/>
            <a:ext cx="4697427" cy="4663440"/>
          </a:xfrm>
        </p:spPr>
        <p:txBody>
          <a:bodyPr>
            <a:normAutofit fontScale="77500" lnSpcReduction="20000"/>
          </a:bodyPr>
          <a:lstStyle/>
          <a:p>
            <a:endParaRPr lang="en-US" dirty="0">
              <a:solidFill>
                <a:srgbClr val="0070C0"/>
              </a:solidFill>
            </a:endParaRPr>
          </a:p>
          <a:p>
            <a:r>
              <a:rPr lang="en-US" dirty="0"/>
              <a:t>The beginning of a cultural </a:t>
            </a:r>
            <a:r>
              <a:rPr lang="en-US" dirty="0" smtClean="0"/>
              <a:t>traits</a:t>
            </a:r>
          </a:p>
          <a:p>
            <a:r>
              <a:rPr lang="en-US" dirty="0"/>
              <a:t>The Olmec are considered a cultural hearth by historians. </a:t>
            </a:r>
          </a:p>
          <a:p>
            <a:endParaRPr lang="en-US" dirty="0"/>
          </a:p>
          <a:p>
            <a:endParaRPr lang="en-US" dirty="0" smtClean="0"/>
          </a:p>
          <a:p>
            <a:r>
              <a:rPr lang="en-US" dirty="0" smtClean="0">
                <a:solidFill>
                  <a:srgbClr val="0070C0"/>
                </a:solidFill>
              </a:rPr>
              <a:t>The </a:t>
            </a:r>
            <a:r>
              <a:rPr lang="en-US" dirty="0">
                <a:solidFill>
                  <a:srgbClr val="0070C0"/>
                </a:solidFill>
              </a:rPr>
              <a:t>Olmec are known for HUGE stone sculptures of heads.</a:t>
            </a:r>
          </a:p>
          <a:p>
            <a:endParaRPr lang="en-US" dirty="0" smtClean="0"/>
          </a:p>
          <a:p>
            <a:endParaRPr lang="en-US" dirty="0" smtClean="0"/>
          </a:p>
          <a:p>
            <a:endParaRPr lang="en-US" dirty="0">
              <a:solidFill>
                <a:srgbClr val="0070C0"/>
              </a:solidFill>
            </a:endParaRPr>
          </a:p>
          <a:p>
            <a:r>
              <a:rPr lang="en-US" dirty="0">
                <a:solidFill>
                  <a:srgbClr val="0070C0"/>
                </a:solidFill>
              </a:rPr>
              <a:t>Around 600 B.C.  the Olmec began to abandon their cities for unknown reasons.</a:t>
            </a:r>
          </a:p>
          <a:p>
            <a:endParaRPr lang="en-US" dirty="0">
              <a:solidFill>
                <a:srgbClr val="0070C0"/>
              </a:solidFill>
            </a:endParaRPr>
          </a:p>
          <a:p>
            <a:endParaRPr lang="en-US" dirty="0"/>
          </a:p>
          <a:p>
            <a:endParaRPr lang="en-US" b="1" dirty="0">
              <a:solidFill>
                <a:srgbClr val="0070C0"/>
              </a:solidFill>
            </a:endParaRPr>
          </a:p>
          <a:p>
            <a:endParaRPr lang="en-US" dirty="0"/>
          </a:p>
        </p:txBody>
      </p:sp>
      <p:pic>
        <p:nvPicPr>
          <p:cNvPr id="5" name="Content Placeholder 4" descr="OlmecHead1.jpg"/>
          <p:cNvPicPr>
            <a:picLocks noGrp="1" noChangeAspect="1"/>
          </p:cNvPicPr>
          <p:nvPr>
            <p:ph sz="half" idx="1"/>
          </p:nvPr>
        </p:nvPicPr>
        <p:blipFill>
          <a:blip r:embed="rId2" cstate="print"/>
          <a:stretch>
            <a:fillRect/>
          </a:stretch>
        </p:blipFill>
        <p:spPr>
          <a:xfrm>
            <a:off x="457201" y="2915328"/>
            <a:ext cx="3518686" cy="3627885"/>
          </a:xfrm>
          <a:prstGeom prst="rect">
            <a:avLst/>
          </a:prstGeom>
        </p:spPr>
      </p:pic>
      <p:pic>
        <p:nvPicPr>
          <p:cNvPr id="6" name="Picture 5" descr="olmec2.jpg"/>
          <p:cNvPicPr>
            <a:picLocks noChangeAspect="1"/>
          </p:cNvPicPr>
          <p:nvPr/>
        </p:nvPicPr>
        <p:blipFill>
          <a:blip r:embed="rId3" cstate="print"/>
          <a:stretch>
            <a:fillRect/>
          </a:stretch>
        </p:blipFill>
        <p:spPr>
          <a:xfrm>
            <a:off x="7016662" y="92907"/>
            <a:ext cx="1752600" cy="1821049"/>
          </a:xfrm>
          <a:prstGeom prst="rect">
            <a:avLst/>
          </a:prstGeom>
        </p:spPr>
      </p:pic>
      <p:sp>
        <p:nvSpPr>
          <p:cNvPr id="8" name="TextBox 7"/>
          <p:cNvSpPr txBox="1"/>
          <p:nvPr/>
        </p:nvSpPr>
        <p:spPr>
          <a:xfrm>
            <a:off x="1639479" y="1910824"/>
            <a:ext cx="2590800" cy="1569660"/>
          </a:xfrm>
          <a:prstGeom prst="rect">
            <a:avLst/>
          </a:prstGeom>
          <a:noFill/>
        </p:spPr>
        <p:txBody>
          <a:bodyPr wrap="square" rtlCol="0">
            <a:spAutoFit/>
          </a:bodyPr>
          <a:lstStyle/>
          <a:p>
            <a:pPr algn="ctr"/>
            <a:r>
              <a:rPr lang="en-US" sz="2400" dirty="0" smtClean="0">
                <a:solidFill>
                  <a:srgbClr val="FF0000"/>
                </a:solidFill>
              </a:rPr>
              <a:t>Cultural Hearth</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a:p>
        </p:txBody>
      </p:sp>
    </p:spTree>
    <p:extLst>
      <p:ext uri="{BB962C8B-B14F-4D97-AF65-F5344CB8AC3E}">
        <p14:creationId xmlns:p14="http://schemas.microsoft.com/office/powerpoint/2010/main" val="317755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63880"/>
          </a:xfrm>
        </p:spPr>
        <p:txBody>
          <a:bodyPr>
            <a:normAutofit fontScale="90000"/>
          </a:bodyPr>
          <a:lstStyle/>
          <a:p>
            <a:pPr algn="ctr"/>
            <a:r>
              <a:rPr lang="en-US" dirty="0" smtClean="0">
                <a:solidFill>
                  <a:srgbClr val="7030A0"/>
                </a:solidFill>
              </a:rPr>
              <a:t>Maya</a:t>
            </a:r>
            <a:endParaRPr lang="en-US" dirty="0">
              <a:solidFill>
                <a:srgbClr val="7030A0"/>
              </a:solidFill>
            </a:endParaRPr>
          </a:p>
        </p:txBody>
      </p:sp>
      <p:sp>
        <p:nvSpPr>
          <p:cNvPr id="3" name="Content Placeholder 2"/>
          <p:cNvSpPr>
            <a:spLocks noGrp="1"/>
          </p:cNvSpPr>
          <p:nvPr>
            <p:ph sz="half" idx="1"/>
          </p:nvPr>
        </p:nvSpPr>
        <p:spPr>
          <a:xfrm>
            <a:off x="762000" y="914400"/>
            <a:ext cx="2590800" cy="5943600"/>
          </a:xfrm>
        </p:spPr>
        <p:txBody>
          <a:bodyPr>
            <a:normAutofit fontScale="70000" lnSpcReduction="20000"/>
          </a:bodyPr>
          <a:lstStyle/>
          <a:p>
            <a:r>
              <a:rPr lang="en-US" b="1" dirty="0" smtClean="0">
                <a:solidFill>
                  <a:srgbClr val="FF0000"/>
                </a:solidFill>
              </a:rPr>
              <a:t>Where are they located?</a:t>
            </a: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What do they grow?</a:t>
            </a:r>
          </a:p>
          <a:p>
            <a:endParaRPr lang="en-US" b="1" dirty="0" smtClean="0">
              <a:solidFill>
                <a:srgbClr val="FF0000"/>
              </a:solidFill>
            </a:endParaRPr>
          </a:p>
          <a:p>
            <a:r>
              <a:rPr lang="en-US" b="1" dirty="0" smtClean="0">
                <a:solidFill>
                  <a:srgbClr val="FF0000"/>
                </a:solidFill>
              </a:rPr>
              <a:t>How did their location help them?</a:t>
            </a:r>
          </a:p>
          <a:p>
            <a:endParaRPr lang="en-US" b="1" dirty="0" smtClean="0">
              <a:solidFill>
                <a:srgbClr val="FF0000"/>
              </a:solidFill>
            </a:endParaRPr>
          </a:p>
          <a:p>
            <a:r>
              <a:rPr lang="en-US" b="1" dirty="0" smtClean="0">
                <a:solidFill>
                  <a:srgbClr val="FF0000"/>
                </a:solidFill>
              </a:rPr>
              <a:t>How did they trade?</a:t>
            </a:r>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What is left behind?</a:t>
            </a:r>
          </a:p>
          <a:p>
            <a:endParaRPr lang="en-US" dirty="0"/>
          </a:p>
          <a:p>
            <a:endParaRPr lang="en-US" dirty="0" smtClean="0"/>
          </a:p>
          <a:p>
            <a:endParaRPr lang="en-US" dirty="0"/>
          </a:p>
        </p:txBody>
      </p:sp>
      <p:sp>
        <p:nvSpPr>
          <p:cNvPr id="4" name="Content Placeholder 3"/>
          <p:cNvSpPr>
            <a:spLocks noGrp="1"/>
          </p:cNvSpPr>
          <p:nvPr>
            <p:ph sz="half" idx="2"/>
          </p:nvPr>
        </p:nvSpPr>
        <p:spPr>
          <a:xfrm>
            <a:off x="2971800" y="914400"/>
            <a:ext cx="5961888" cy="5715000"/>
          </a:xfrm>
        </p:spPr>
        <p:txBody>
          <a:bodyPr>
            <a:normAutofit fontScale="70000" lnSpcReduction="20000"/>
          </a:bodyPr>
          <a:lstStyle/>
          <a:p>
            <a:pPr marL="365760" lvl="1" indent="-283464">
              <a:spcBef>
                <a:spcPts val="600"/>
              </a:spcBef>
              <a:buSzPct val="80000"/>
              <a:buFont typeface="Wingdings 2"/>
              <a:buChar char=""/>
            </a:pPr>
            <a:r>
              <a:rPr lang="en-US" dirty="0"/>
              <a:t>The Maya lived in modern-day southern Mexico and Central </a:t>
            </a:r>
            <a:r>
              <a:rPr lang="en-US" dirty="0" smtClean="0"/>
              <a:t>America. </a:t>
            </a:r>
          </a:p>
          <a:p>
            <a:pPr marL="612648" lvl="2" indent="-283464">
              <a:spcBef>
                <a:spcPts val="600"/>
              </a:spcBef>
              <a:buSzPct val="80000"/>
              <a:buFont typeface="Wingdings 2"/>
              <a:buChar char=""/>
            </a:pPr>
            <a:r>
              <a:rPr lang="en-US" dirty="0" smtClean="0">
                <a:solidFill>
                  <a:srgbClr val="0070C0"/>
                </a:solidFill>
              </a:rPr>
              <a:t>including </a:t>
            </a:r>
            <a:r>
              <a:rPr lang="en-US" dirty="0">
                <a:solidFill>
                  <a:srgbClr val="0070C0"/>
                </a:solidFill>
              </a:rPr>
              <a:t>the areas that are today Belize, El Salvador, Guatemala, and Honduras. </a:t>
            </a:r>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r>
              <a:rPr lang="en-US" dirty="0"/>
              <a:t>They were an agriculture-based </a:t>
            </a:r>
            <a:r>
              <a:rPr lang="en-US" dirty="0" smtClean="0"/>
              <a:t>society. They </a:t>
            </a:r>
            <a:r>
              <a:rPr lang="en-US" dirty="0"/>
              <a:t>grow </a:t>
            </a:r>
            <a:r>
              <a:rPr lang="en-US" dirty="0" smtClean="0"/>
              <a:t>corn</a:t>
            </a:r>
            <a:r>
              <a:rPr lang="en-US" dirty="0"/>
              <a:t>, beans, and squash, and practice many of the same crafts, such as weaving and pottery</a:t>
            </a:r>
            <a:r>
              <a:rPr lang="en-US" dirty="0" smtClean="0"/>
              <a:t>.</a:t>
            </a:r>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r>
              <a:rPr lang="en-US" dirty="0"/>
              <a:t>Their central location made it very easy for the Maya to trade and interact with other cultures from North and South America. </a:t>
            </a:r>
            <a:endParaRPr lang="en-US" dirty="0" smtClean="0"/>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r>
              <a:rPr lang="en-US" dirty="0"/>
              <a:t>The Maya built a large and complex system of roads to stay connected with other cities and peoples</a:t>
            </a:r>
            <a:r>
              <a:rPr lang="en-US" dirty="0" smtClean="0"/>
              <a:t>.</a:t>
            </a:r>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r>
              <a:rPr lang="en-US" dirty="0"/>
              <a:t>Mayan </a:t>
            </a:r>
            <a:r>
              <a:rPr lang="en-US" dirty="0" smtClean="0"/>
              <a:t>ruins include huge ziggurat and observatories used </a:t>
            </a:r>
            <a:r>
              <a:rPr lang="en-US" dirty="0"/>
              <a:t>by astronomers.</a:t>
            </a:r>
          </a:p>
        </p:txBody>
      </p:sp>
    </p:spTree>
    <p:extLst>
      <p:ext uri="{BB962C8B-B14F-4D97-AF65-F5344CB8AC3E}">
        <p14:creationId xmlns:p14="http://schemas.microsoft.com/office/powerpoint/2010/main" val="99279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3276600" cy="4876800"/>
          </a:xfrm>
        </p:spPr>
        <p:txBody>
          <a:bodyPr>
            <a:normAutofit/>
          </a:bodyPr>
          <a:lstStyle/>
          <a:p>
            <a:pPr algn="ctr"/>
            <a:r>
              <a:rPr lang="en-US" sz="3300" b="1" u="sng" dirty="0" smtClean="0">
                <a:solidFill>
                  <a:srgbClr val="FF0000"/>
                </a:solidFill>
              </a:rPr>
              <a:t>Mayan Contributions</a:t>
            </a:r>
            <a:br>
              <a:rPr lang="en-US" sz="3300" b="1" u="sng" dirty="0" smtClean="0">
                <a:solidFill>
                  <a:srgbClr val="FF0000"/>
                </a:solidFill>
              </a:rPr>
            </a:br>
            <a:r>
              <a:rPr lang="en-US" sz="10000" b="1" dirty="0" smtClean="0">
                <a:solidFill>
                  <a:schemeClr val="tx1"/>
                </a:solidFill>
              </a:rPr>
              <a:t/>
            </a:r>
            <a:br>
              <a:rPr lang="en-US" sz="10000" b="1" dirty="0" smtClean="0">
                <a:solidFill>
                  <a:schemeClr val="tx1"/>
                </a:solidFill>
              </a:rPr>
            </a:br>
            <a:endParaRPr lang="en-US" sz="10000" dirty="0">
              <a:solidFill>
                <a:schemeClr val="tx1"/>
              </a:solidFill>
            </a:endParaRPr>
          </a:p>
        </p:txBody>
      </p:sp>
      <p:sp>
        <p:nvSpPr>
          <p:cNvPr id="3" name="Content Placeholder 2"/>
          <p:cNvSpPr>
            <a:spLocks noGrp="1"/>
          </p:cNvSpPr>
          <p:nvPr>
            <p:ph idx="1"/>
          </p:nvPr>
        </p:nvSpPr>
        <p:spPr>
          <a:xfrm>
            <a:off x="4495800" y="838200"/>
            <a:ext cx="4437888" cy="5410200"/>
          </a:xfrm>
        </p:spPr>
        <p:txBody>
          <a:bodyPr>
            <a:normAutofit/>
          </a:bodyPr>
          <a:lstStyle/>
          <a:p>
            <a:pPr marL="596646" indent="-514350">
              <a:buAutoNum type="arabicPeriod"/>
            </a:pPr>
            <a:r>
              <a:rPr lang="en-US" sz="2800" dirty="0" smtClean="0">
                <a:latin typeface="Cambria" pitchFamily="18" charset="0"/>
              </a:rPr>
              <a:t>Created a 365 day calendar by watching the stars.</a:t>
            </a:r>
          </a:p>
          <a:p>
            <a:pPr marL="596646" indent="-514350">
              <a:buAutoNum type="arabicPeriod"/>
            </a:pPr>
            <a:endParaRPr lang="en-US" sz="2800" dirty="0" smtClean="0">
              <a:latin typeface="Cambria" pitchFamily="18" charset="0"/>
            </a:endParaRPr>
          </a:p>
          <a:p>
            <a:pPr marL="596646" indent="-514350">
              <a:buAutoNum type="arabicPeriod"/>
            </a:pPr>
            <a:r>
              <a:rPr lang="en-US" sz="2800" dirty="0" smtClean="0">
                <a:latin typeface="Cambria" pitchFamily="18" charset="0"/>
              </a:rPr>
              <a:t>The Maya used math and were the first people to use the zero.</a:t>
            </a:r>
          </a:p>
          <a:p>
            <a:pPr marL="596646" indent="-514350">
              <a:buAutoNum type="arabicPeriod"/>
            </a:pPr>
            <a:endParaRPr lang="en-US" sz="2800" dirty="0" smtClean="0">
              <a:latin typeface="Cambria" pitchFamily="18" charset="0"/>
            </a:endParaRPr>
          </a:p>
          <a:p>
            <a:pPr marL="596646" indent="-514350">
              <a:buAutoNum type="arabicPeriod"/>
            </a:pPr>
            <a:r>
              <a:rPr lang="en-US" sz="2800" dirty="0" smtClean="0">
                <a:latin typeface="Cambria" pitchFamily="18" charset="0"/>
              </a:rPr>
              <a:t>Developed glyph writing using symbols that stood for words.</a:t>
            </a:r>
            <a:endParaRPr lang="en-US" sz="2800" dirty="0">
              <a:latin typeface="Cambria" pitchFamily="18" charset="0"/>
            </a:endParaRPr>
          </a:p>
        </p:txBody>
      </p:sp>
      <p:pic>
        <p:nvPicPr>
          <p:cNvPr id="1027" name="Picture 3" descr="C:\Users\User\AppData\Local\Microsoft\Windows\Temporary Internet Files\Content.IE5\YUVG1GX7\MC900434804[1].png"/>
          <p:cNvPicPr>
            <a:picLocks noChangeAspect="1" noChangeArrowheads="1"/>
          </p:cNvPicPr>
          <p:nvPr/>
        </p:nvPicPr>
        <p:blipFill>
          <a:blip r:embed="rId2" cstate="print"/>
          <a:srcRect/>
          <a:stretch>
            <a:fillRect/>
          </a:stretch>
        </p:blipFill>
        <p:spPr bwMode="auto">
          <a:xfrm>
            <a:off x="838200" y="4038600"/>
            <a:ext cx="1828572" cy="1828572"/>
          </a:xfrm>
          <a:prstGeom prst="rect">
            <a:avLst/>
          </a:prstGeom>
          <a:noFill/>
        </p:spPr>
      </p:pic>
      <p:pic>
        <p:nvPicPr>
          <p:cNvPr id="1028" name="Picture 4" descr="C:\Users\User\AppData\Local\Microsoft\Windows\Temporary Internet Files\Content.IE5\YUVG1GX7\MC900340012[1].wmf"/>
          <p:cNvPicPr>
            <a:picLocks noChangeAspect="1" noChangeArrowheads="1"/>
          </p:cNvPicPr>
          <p:nvPr/>
        </p:nvPicPr>
        <p:blipFill>
          <a:blip r:embed="rId3" cstate="print"/>
          <a:srcRect/>
          <a:stretch>
            <a:fillRect/>
          </a:stretch>
        </p:blipFill>
        <p:spPr bwMode="auto">
          <a:xfrm>
            <a:off x="2971800" y="2743199"/>
            <a:ext cx="1371600" cy="18281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62000"/>
          </a:xfrm>
        </p:spPr>
        <p:txBody>
          <a:bodyPr>
            <a:normAutofit/>
          </a:bodyPr>
          <a:lstStyle/>
          <a:p>
            <a:pPr algn="ctr"/>
            <a:r>
              <a:rPr lang="en-US" dirty="0" smtClean="0">
                <a:solidFill>
                  <a:srgbClr val="7030A0"/>
                </a:solidFill>
              </a:rPr>
              <a:t>The Maya</a:t>
            </a:r>
            <a:endParaRPr lang="en-US" dirty="0">
              <a:solidFill>
                <a:srgbClr val="7030A0"/>
              </a:solidFill>
            </a:endParaRPr>
          </a:p>
        </p:txBody>
      </p:sp>
      <p:pic>
        <p:nvPicPr>
          <p:cNvPr id="4" name="Picture 3" descr="corn.jpg"/>
          <p:cNvPicPr>
            <a:picLocks noChangeAspect="1"/>
          </p:cNvPicPr>
          <p:nvPr/>
        </p:nvPicPr>
        <p:blipFill>
          <a:blip r:embed="rId2" cstate="print"/>
          <a:stretch>
            <a:fillRect/>
          </a:stretch>
        </p:blipFill>
        <p:spPr>
          <a:xfrm>
            <a:off x="5562600" y="1371600"/>
            <a:ext cx="3371088" cy="5029200"/>
          </a:xfrm>
          <a:prstGeom prst="rect">
            <a:avLst/>
          </a:prstGeom>
        </p:spPr>
      </p:pic>
      <p:pic>
        <p:nvPicPr>
          <p:cNvPr id="5" name="Picture 4" descr="growing-beans.jpg"/>
          <p:cNvPicPr>
            <a:picLocks noChangeAspect="1"/>
          </p:cNvPicPr>
          <p:nvPr/>
        </p:nvPicPr>
        <p:blipFill>
          <a:blip r:embed="rId3" cstate="print"/>
          <a:stretch>
            <a:fillRect/>
          </a:stretch>
        </p:blipFill>
        <p:spPr>
          <a:xfrm>
            <a:off x="1278004" y="4140199"/>
            <a:ext cx="4671943" cy="2587657"/>
          </a:xfrm>
          <a:prstGeom prst="rect">
            <a:avLst/>
          </a:prstGeom>
        </p:spPr>
      </p:pic>
      <p:pic>
        <p:nvPicPr>
          <p:cNvPr id="6" name="Picture 5" descr="Squash.jpg"/>
          <p:cNvPicPr>
            <a:picLocks noChangeAspect="1"/>
          </p:cNvPicPr>
          <p:nvPr/>
        </p:nvPicPr>
        <p:blipFill>
          <a:blip r:embed="rId4" cstate="print"/>
          <a:stretch>
            <a:fillRect/>
          </a:stretch>
        </p:blipFill>
        <p:spPr>
          <a:xfrm>
            <a:off x="1435608" y="1066799"/>
            <a:ext cx="4356737" cy="30516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1203</TotalTime>
  <Words>1060</Words>
  <Application>Microsoft Office PowerPoint</Application>
  <PresentationFormat>On-screen Show (4:3)</PresentationFormat>
  <Paragraphs>235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Cambria</vt:lpstr>
      <vt:lpstr>Georgia</vt:lpstr>
      <vt:lpstr>Verdana</vt:lpstr>
      <vt:lpstr>Wingdings 2</vt:lpstr>
      <vt:lpstr>Solstice</vt:lpstr>
      <vt:lpstr>Ancient Mesoamerican Civilizations</vt:lpstr>
      <vt:lpstr>Cornell Notes</vt:lpstr>
      <vt:lpstr>Mesoamerica</vt:lpstr>
      <vt:lpstr>At the Height of Power Timeline</vt:lpstr>
      <vt:lpstr>Olmec</vt:lpstr>
      <vt:lpstr>Olmec</vt:lpstr>
      <vt:lpstr>Maya</vt:lpstr>
      <vt:lpstr>Mayan Contributions  </vt:lpstr>
      <vt:lpstr>The Maya</vt:lpstr>
      <vt:lpstr>Rubber… What!!!</vt:lpstr>
      <vt:lpstr>Mayan Ball Game</vt:lpstr>
      <vt:lpstr>The court was shaped like an upper case I and many believe it to be the first team sport.</vt:lpstr>
      <vt:lpstr>The Aztecs</vt:lpstr>
      <vt:lpstr>Aztec Religion</vt:lpstr>
      <vt:lpstr>Contributions of the Aztec</vt:lpstr>
      <vt:lpstr>Aztec Capital</vt:lpstr>
      <vt:lpstr>The Inca</vt:lpstr>
      <vt:lpstr>Farming in the Andes </vt:lpstr>
      <vt:lpstr>Incan Roads</vt:lpstr>
      <vt:lpstr>Contributions of the Inca</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Mesoamerican Civilizations</dc:title>
  <dc:creator>pete</dc:creator>
  <cp:lastModifiedBy>Blazer, Rod C.</cp:lastModifiedBy>
  <cp:revision>116</cp:revision>
  <dcterms:created xsi:type="dcterms:W3CDTF">2011-11-08T18:50:50Z</dcterms:created>
  <dcterms:modified xsi:type="dcterms:W3CDTF">2017-05-03T11:36:14Z</dcterms:modified>
</cp:coreProperties>
</file>